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21913-B6AF-4241-95F8-5E6AD20A0750}" type="datetimeFigureOut">
              <a:rPr lang="en-US" smtClean="0"/>
              <a:t>3/22/15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10914-59F9-6B48-83CE-2B2BB2BA3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8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make</a:t>
            </a:r>
            <a:r>
              <a:rPr lang="en-US" baseline="0" dirty="0" smtClean="0"/>
              <a:t> sure our blood is flowing to our brain today, </a:t>
            </a:r>
            <a:r>
              <a:rPr lang="en-US" dirty="0" smtClean="0"/>
              <a:t>Give</a:t>
            </a:r>
            <a:r>
              <a:rPr lang="en-US" baseline="0" dirty="0" smtClean="0"/>
              <a:t> five examples of different ways to achieve this standard.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0914-59F9-6B48-83CE-2B2BB2BA3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3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0914-59F9-6B48-83CE-2B2BB2BA3A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7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10914-59F9-6B48-83CE-2B2BB2BA3A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22,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March 22,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ssauboces.org/page/194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erbalanced.org/wordpress/wp-content/uploads/2015/02/ELA_Blueprint.pdf" TargetMode="External"/><Relationship Id="rId4" Type="http://schemas.openxmlformats.org/officeDocument/2006/relationships/hyperlink" Target="http://www.smarterbalanced.org/wordpress/wp-content/uploads/2015/02/Mathematics_Blueprin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erbalanced.org/sample-items-and-performance-task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core.fcoe.org/resource/eight-standards-mathematical-practice" TargetMode="External"/><Relationship Id="rId4" Type="http://schemas.openxmlformats.org/officeDocument/2006/relationships/hyperlink" Target="https://www.k12.wa.us/Corestandards/pubdocs/MPbyGradeLevel.pdf" TargetMode="External"/><Relationship Id="rId5" Type="http://schemas.openxmlformats.org/officeDocument/2006/relationships/hyperlink" Target="https://www.illustrativemathematics.org/practice-standards/1" TargetMode="External"/><Relationship Id="rId6" Type="http://schemas.openxmlformats.org/officeDocument/2006/relationships/hyperlink" Target="http://achievethecore.org/" TargetMode="External"/><Relationship Id="rId7" Type="http://schemas.openxmlformats.org/officeDocument/2006/relationships/hyperlink" Target="http://illuminations.nctm.org/Default.aspx" TargetMode="External"/><Relationship Id="rId8" Type="http://schemas.openxmlformats.org/officeDocument/2006/relationships/hyperlink" Target="http://nlvm.usu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core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8259" y="3679885"/>
            <a:ext cx="4674530" cy="1825625"/>
          </a:xfrm>
        </p:spPr>
        <p:txBody>
          <a:bodyPr/>
          <a:lstStyle/>
          <a:p>
            <a:pPr algn="ctr"/>
            <a:r>
              <a:rPr lang="en-US" dirty="0" smtClean="0"/>
              <a:t>Matt Larson &amp; Cate Zebroski </a:t>
            </a:r>
          </a:p>
          <a:p>
            <a:pPr algn="ctr"/>
            <a:r>
              <a:rPr lang="en-US" dirty="0" smtClean="0"/>
              <a:t>University of Mary </a:t>
            </a:r>
          </a:p>
          <a:p>
            <a:pPr algn="ctr"/>
            <a:r>
              <a:rPr lang="en-US" dirty="0" smtClean="0"/>
              <a:t>School of Education and Behavioral Sciences</a:t>
            </a:r>
          </a:p>
        </p:txBody>
      </p:sp>
    </p:spTree>
    <p:extLst>
      <p:ext uri="{BB962C8B-B14F-4D97-AF65-F5344CB8AC3E}">
        <p14:creationId xmlns:p14="http://schemas.microsoft.com/office/powerpoint/2010/main" val="124956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is Common Core Perceived?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771" y="1435809"/>
            <a:ext cx="7520940" cy="357984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“It’s a great opportunity for our students.</a:t>
            </a:r>
            <a:r>
              <a:rPr lang="en-US" sz="2800" dirty="0" smtClean="0"/>
              <a:t>”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“Common Core doesn’t tell us how to teach or even what to teach, but what our students should know.”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06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do we get our students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65146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RI 3.1. Ask and answer questions to demonstrate understanding of a text, referring explicitly to the text as a basis for the answers.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856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Transparency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958" y="1159172"/>
            <a:ext cx="8897042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Encourage the students to get involved with the standards</a:t>
            </a:r>
          </a:p>
          <a:p>
            <a:pPr lvl="1"/>
            <a:r>
              <a:rPr lang="en-US" sz="2000" dirty="0" smtClean="0"/>
              <a:t>Integrate the standards into your classroom</a:t>
            </a:r>
          </a:p>
          <a:p>
            <a:pPr lvl="2"/>
            <a:r>
              <a:rPr lang="en-US" sz="1800" dirty="0" smtClean="0"/>
              <a:t>Tell the students where they are going and why</a:t>
            </a:r>
          </a:p>
          <a:p>
            <a:pPr lvl="2"/>
            <a:r>
              <a:rPr lang="en-US" sz="1800" dirty="0" smtClean="0"/>
              <a:t>Create goals on the board </a:t>
            </a:r>
          </a:p>
          <a:p>
            <a:pPr lvl="2"/>
            <a:r>
              <a:rPr lang="en-US" sz="1800" dirty="0" smtClean="0"/>
              <a:t>Consistently refer to the standards in all lessons </a:t>
            </a:r>
          </a:p>
          <a:p>
            <a:pPr lvl="1"/>
            <a:r>
              <a:rPr lang="en-US" sz="2000" dirty="0" smtClean="0"/>
              <a:t>Show them their progress and build confidence in achieving difficult tasks</a:t>
            </a:r>
          </a:p>
          <a:p>
            <a:pPr lvl="2"/>
            <a:r>
              <a:rPr lang="en-US" sz="1800" dirty="0" smtClean="0"/>
              <a:t>Portfolio projects</a:t>
            </a:r>
          </a:p>
          <a:p>
            <a:pPr lvl="2"/>
            <a:r>
              <a:rPr lang="en-US" sz="1800" dirty="0" smtClean="0"/>
              <a:t>Familiarize the students with test questions and practice skills they need to be successful</a:t>
            </a:r>
            <a:r>
              <a:rPr lang="en-US" sz="1800" dirty="0" smtClean="0"/>
              <a:t>.</a:t>
            </a:r>
          </a:p>
          <a:p>
            <a:pPr lvl="2"/>
            <a:r>
              <a:rPr lang="en-US" sz="1800" dirty="0" smtClean="0"/>
              <a:t>I can statements…</a:t>
            </a:r>
          </a:p>
          <a:p>
            <a:pPr lvl="3"/>
            <a:r>
              <a:rPr lang="en-US" sz="1800" dirty="0">
                <a:hlinkClick r:id="rId2"/>
              </a:rPr>
              <a:t>http://www.nassauboces.org/page/</a:t>
            </a:r>
            <a:r>
              <a:rPr lang="en-US" sz="1800" dirty="0" smtClean="0">
                <a:hlinkClick r:id="rId2"/>
              </a:rPr>
              <a:t>1940</a:t>
            </a:r>
            <a:endParaRPr lang="en-US" sz="1800" dirty="0" smtClean="0"/>
          </a:p>
          <a:p>
            <a:pPr marL="466344" lvl="3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3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Resources</a:t>
            </a:r>
            <a:br>
              <a:rPr lang="en-US" dirty="0" smtClean="0"/>
            </a:br>
            <a:r>
              <a:rPr lang="en-US" dirty="0" smtClean="0"/>
              <a:t>For Professional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391" y="1058471"/>
            <a:ext cx="7964287" cy="4745471"/>
          </a:xfrm>
        </p:spPr>
        <p:txBody>
          <a:bodyPr/>
          <a:lstStyle/>
          <a:p>
            <a:r>
              <a:rPr lang="en-US" sz="2000" dirty="0">
                <a:hlinkClick r:id="rId2"/>
              </a:rPr>
              <a:t>http://www.smarterbalanced.org/sample-items-and-performance-tasks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 smtClean="0"/>
              <a:t>Sample test questions</a:t>
            </a:r>
          </a:p>
          <a:p>
            <a:pPr lvl="2"/>
            <a:r>
              <a:rPr lang="en-US" sz="2000" dirty="0" smtClean="0"/>
              <a:t>Use tool bar to navigate between grade level, content, and question type</a:t>
            </a:r>
          </a:p>
          <a:p>
            <a:pPr lvl="1"/>
            <a:r>
              <a:rPr lang="en-US" sz="2000" dirty="0" smtClean="0"/>
              <a:t>Explanation of different questions types: selected response, technology-enhanced, constructed-response, performance </a:t>
            </a:r>
          </a:p>
          <a:p>
            <a:pPr lvl="1"/>
            <a:r>
              <a:rPr lang="en-US" sz="2000" dirty="0" smtClean="0"/>
              <a:t>Webinars &amp; other PLC videos</a:t>
            </a:r>
          </a:p>
          <a:p>
            <a:pPr lvl="1"/>
            <a:r>
              <a:rPr lang="en-US" sz="2000" dirty="0" smtClean="0"/>
              <a:t>Test blueprints </a:t>
            </a:r>
          </a:p>
          <a:p>
            <a:pPr lvl="2"/>
            <a:r>
              <a:rPr lang="en-US" sz="2000" dirty="0">
                <a:hlinkClick r:id="rId3"/>
              </a:rPr>
              <a:t>http://www.smarterbalanced.org/wordpress/wp-content/uploads/2015/02/</a:t>
            </a:r>
            <a:r>
              <a:rPr lang="en-US" sz="2000" dirty="0" smtClean="0">
                <a:hlinkClick r:id="rId3"/>
              </a:rPr>
              <a:t>ELA_Blueprint.pdf</a:t>
            </a:r>
            <a:endParaRPr lang="en-US" sz="2000" dirty="0" smtClean="0"/>
          </a:p>
          <a:p>
            <a:pPr lvl="2"/>
            <a:r>
              <a:rPr lang="en-US" sz="2000" dirty="0">
                <a:hlinkClick r:id="rId4"/>
              </a:rPr>
              <a:t>http://www.smarterbalanced.org/wordpress/wp-content/uploads/2015/02/</a:t>
            </a:r>
            <a:r>
              <a:rPr lang="en-US" sz="2000" dirty="0" smtClean="0">
                <a:hlinkClick r:id="rId4"/>
              </a:rPr>
              <a:t>Mathematics_Blueprint.pdf</a:t>
            </a:r>
            <a:endParaRPr lang="en-US" sz="2000" dirty="0" smtClean="0"/>
          </a:p>
          <a:p>
            <a:pPr marL="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9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115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Resources</a:t>
            </a:r>
            <a:br>
              <a:rPr lang="en-US" dirty="0" smtClean="0"/>
            </a:br>
            <a:r>
              <a:rPr lang="en-US" dirty="0" smtClean="0"/>
              <a:t> for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0" y="1318137"/>
            <a:ext cx="7772400" cy="506796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8 mathematical practices</a:t>
            </a:r>
          </a:p>
          <a:p>
            <a:pPr lvl="1"/>
            <a:r>
              <a:rPr lang="en-US" sz="1800" dirty="0" smtClean="0"/>
              <a:t>Posters for your classroom and guides for implementing</a:t>
            </a:r>
          </a:p>
          <a:p>
            <a:pPr lvl="2"/>
            <a:r>
              <a:rPr lang="en-US" sz="1800" dirty="0">
                <a:hlinkClick r:id="rId3"/>
              </a:rPr>
              <a:t>http://commoncore.fcoe.org/resource/eight-standards-mathematical-</a:t>
            </a:r>
            <a:r>
              <a:rPr lang="en-US" sz="1800" dirty="0" smtClean="0">
                <a:hlinkClick r:id="rId3"/>
              </a:rPr>
              <a:t>practice</a:t>
            </a:r>
            <a:endParaRPr lang="en-US" sz="1800" dirty="0" smtClean="0"/>
          </a:p>
          <a:p>
            <a:pPr lvl="1"/>
            <a:r>
              <a:rPr lang="en-US" sz="2000" dirty="0" smtClean="0"/>
              <a:t>Progression of what each looks like at each grade level </a:t>
            </a:r>
            <a:endParaRPr lang="en-US" sz="1800" dirty="0"/>
          </a:p>
          <a:p>
            <a:pPr lvl="2"/>
            <a:r>
              <a:rPr lang="en-US" sz="1800" u="sng" dirty="0" smtClean="0">
                <a:hlinkClick r:id="rId4"/>
              </a:rPr>
              <a:t>https</a:t>
            </a:r>
            <a:r>
              <a:rPr lang="en-US" sz="1800" u="sng" dirty="0">
                <a:hlinkClick r:id="rId4"/>
              </a:rPr>
              <a:t>://www.k12.wa.us/Corestandards/pubdocs/MPbyGradeLevel.pdf - </a:t>
            </a:r>
            <a:endParaRPr lang="en-US" sz="1800" u="sng" dirty="0" smtClean="0"/>
          </a:p>
          <a:p>
            <a:pPr lvl="1"/>
            <a:r>
              <a:rPr lang="en-US" sz="1800" dirty="0" smtClean="0"/>
              <a:t>Tasks and explanations of Common Core standards and videos that demonstrate the 8 practices</a:t>
            </a:r>
          </a:p>
          <a:p>
            <a:pPr lvl="2"/>
            <a:r>
              <a:rPr lang="en-US" sz="1800" dirty="0">
                <a:hlinkClick r:id="rId5"/>
              </a:rPr>
              <a:t>https://www.illustrativemathematics.org/practice-standards/</a:t>
            </a:r>
            <a:r>
              <a:rPr lang="en-US" sz="1800" dirty="0" smtClean="0">
                <a:hlinkClick r:id="rId5"/>
              </a:rPr>
              <a:t>1</a:t>
            </a:r>
            <a:endParaRPr lang="en-US" sz="1800" dirty="0" smtClean="0"/>
          </a:p>
          <a:p>
            <a:pPr marL="237744" lvl="2" indent="0">
              <a:buNone/>
            </a:pPr>
            <a:endParaRPr lang="en-US" sz="1800" dirty="0" smtClean="0"/>
          </a:p>
          <a:p>
            <a:r>
              <a:rPr lang="en-US" sz="2000" dirty="0" smtClean="0"/>
              <a:t>Lesson Plans and </a:t>
            </a:r>
            <a:r>
              <a:rPr lang="en-US" sz="2000" dirty="0" err="1" smtClean="0"/>
              <a:t>Interactives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>
                <a:hlinkClick r:id="rId6"/>
              </a:rPr>
              <a:t>http://achievethecore.org</a:t>
            </a:r>
            <a:r>
              <a:rPr lang="en-US" sz="1800" dirty="0" smtClean="0">
                <a:hlinkClick r:id="rId6"/>
              </a:rPr>
              <a:t>/</a:t>
            </a:r>
            <a:endParaRPr lang="en-US" sz="1800" dirty="0" smtClean="0"/>
          </a:p>
          <a:p>
            <a:pPr lvl="1"/>
            <a:r>
              <a:rPr lang="en-US" sz="1800" dirty="0">
                <a:hlinkClick r:id="rId7"/>
              </a:rPr>
              <a:t>http://illuminations.nctm.org/</a:t>
            </a:r>
            <a:r>
              <a:rPr lang="en-US" sz="1800" dirty="0" smtClean="0">
                <a:hlinkClick r:id="rId7"/>
              </a:rPr>
              <a:t>Default.aspx</a:t>
            </a:r>
            <a:endParaRPr lang="en-US" sz="1800" dirty="0"/>
          </a:p>
          <a:p>
            <a:pPr lvl="1"/>
            <a:r>
              <a:rPr lang="en-US" sz="1800" dirty="0" smtClean="0"/>
              <a:t>Can pull </a:t>
            </a:r>
            <a:r>
              <a:rPr lang="en-US" sz="1800" dirty="0"/>
              <a:t>activities off of </a:t>
            </a:r>
            <a:r>
              <a:rPr lang="en-US" sz="1800" dirty="0" smtClean="0"/>
              <a:t>the “library grid” for intervention </a:t>
            </a:r>
            <a:r>
              <a:rPr lang="en-US" sz="1800" dirty="0"/>
              <a:t>with struggling students and enrichment for high fliers.  </a:t>
            </a:r>
            <a:r>
              <a:rPr lang="en-US" sz="1800" dirty="0" smtClean="0"/>
              <a:t>This could be a good resources for tutors</a:t>
            </a:r>
            <a:r>
              <a:rPr lang="en-US" sz="1800" dirty="0"/>
              <a:t>, aides, and parents who are supplementing at </a:t>
            </a:r>
            <a:r>
              <a:rPr lang="en-US" sz="1800" dirty="0" smtClean="0"/>
              <a:t>home.</a:t>
            </a:r>
          </a:p>
          <a:p>
            <a:pPr lvl="2"/>
            <a:r>
              <a:rPr lang="en-US" sz="1800" dirty="0" smtClean="0">
                <a:hlinkClick r:id="rId8"/>
              </a:rPr>
              <a:t>http://nlvm.usu.edu/</a:t>
            </a:r>
            <a:endParaRPr lang="en-US" sz="1800" dirty="0" smtClean="0"/>
          </a:p>
          <a:p>
            <a:pPr lvl="1"/>
            <a:endParaRPr lang="en-US" dirty="0" smtClean="0"/>
          </a:p>
          <a:p>
            <a:pPr marL="46863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6863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0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Handouts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3098" y="1205944"/>
            <a:ext cx="7990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Yellow- Eight Mathematical practices</a:t>
            </a:r>
          </a:p>
          <a:p>
            <a:r>
              <a:rPr lang="en-US" sz="2800" dirty="0" smtClean="0"/>
              <a:t>Pink- Major and Supporting Clusters by grade level </a:t>
            </a:r>
          </a:p>
          <a:p>
            <a:r>
              <a:rPr lang="en-US" sz="2800" dirty="0" smtClean="0"/>
              <a:t>Blue- Content Specifications for </a:t>
            </a:r>
            <a:r>
              <a:rPr lang="en-US" sz="2800" dirty="0" err="1" smtClean="0"/>
              <a:t>SmarterBalance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87544"/>
              </p:ext>
            </p:extLst>
          </p:nvPr>
        </p:nvGraphicFramePr>
        <p:xfrm>
          <a:off x="782382" y="2696787"/>
          <a:ext cx="7490963" cy="2699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6591300" imgH="2374900" progId="Word.Document.12">
                  <p:embed/>
                </p:oleObj>
              </mc:Choice>
              <mc:Fallback>
                <p:oleObj name="Document" r:id="rId4" imgW="6591300" imgH="237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2382" y="2696787"/>
                        <a:ext cx="7490963" cy="2699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21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167</TotalTime>
  <Words>427</Words>
  <Application>Microsoft Macintosh PowerPoint</Application>
  <PresentationFormat>On-screen Show (4:3)</PresentationFormat>
  <Paragraphs>59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Angles</vt:lpstr>
      <vt:lpstr>Microsoft Word Document</vt:lpstr>
      <vt:lpstr>Common core Resources</vt:lpstr>
      <vt:lpstr>How is Common Core Perceived?</vt:lpstr>
      <vt:lpstr>How do we get our students here?</vt:lpstr>
      <vt:lpstr>Transparency </vt:lpstr>
      <vt:lpstr>Resources For Professional Development </vt:lpstr>
      <vt:lpstr>Resources  for your classroom</vt:lpstr>
      <vt:lpstr>Handouts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Resources</dc:title>
  <dc:creator>Cate Zebroski</dc:creator>
  <cp:lastModifiedBy>Cate Zebroski</cp:lastModifiedBy>
  <cp:revision>17</cp:revision>
  <dcterms:created xsi:type="dcterms:W3CDTF">2015-03-22T19:01:30Z</dcterms:created>
  <dcterms:modified xsi:type="dcterms:W3CDTF">2015-03-23T04:35:03Z</dcterms:modified>
</cp:coreProperties>
</file>