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8"/>
  </p:notesMasterIdLst>
  <p:sldIdLst>
    <p:sldId id="256" r:id="rId2"/>
    <p:sldId id="275" r:id="rId3"/>
    <p:sldId id="278" r:id="rId4"/>
    <p:sldId id="274" r:id="rId5"/>
    <p:sldId id="257" r:id="rId6"/>
    <p:sldId id="258" r:id="rId7"/>
    <p:sldId id="260" r:id="rId8"/>
    <p:sldId id="259" r:id="rId9"/>
    <p:sldId id="261" r:id="rId10"/>
    <p:sldId id="262" r:id="rId11"/>
    <p:sldId id="263" r:id="rId12"/>
    <p:sldId id="264" r:id="rId13"/>
    <p:sldId id="265" r:id="rId14"/>
    <p:sldId id="266" r:id="rId15"/>
    <p:sldId id="267" r:id="rId16"/>
    <p:sldId id="277" r:id="rId17"/>
    <p:sldId id="276" r:id="rId18"/>
    <p:sldId id="268" r:id="rId19"/>
    <p:sldId id="269" r:id="rId20"/>
    <p:sldId id="270" r:id="rId21"/>
    <p:sldId id="271" r:id="rId22"/>
    <p:sldId id="272" r:id="rId23"/>
    <p:sldId id="273"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305" autoAdjust="0"/>
    <p:restoredTop sz="99147" autoAdjust="0"/>
  </p:normalViewPr>
  <p:slideViewPr>
    <p:cSldViewPr snapToGrid="0" snapToObjects="1">
      <p:cViewPr>
        <p:scale>
          <a:sx n="76" d="100"/>
          <a:sy n="76" d="100"/>
        </p:scale>
        <p:origin x="-1600"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EEFAC-A601-1F45-8A2D-49A3365A453B}" type="datetimeFigureOut">
              <a:rPr lang="en-US" smtClean="0"/>
              <a:t>12/14/14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9B265-D8B0-3940-BAA7-8E34B9D85CBF}" type="slidenum">
              <a:rPr lang="en-US" smtClean="0"/>
              <a:t>‹#›</a:t>
            </a:fld>
            <a:endParaRPr lang="en-US"/>
          </a:p>
        </p:txBody>
      </p:sp>
    </p:spTree>
    <p:extLst>
      <p:ext uri="{BB962C8B-B14F-4D97-AF65-F5344CB8AC3E}">
        <p14:creationId xmlns:p14="http://schemas.microsoft.com/office/powerpoint/2010/main" val="935812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histmyst.org</a:t>
            </a:r>
            <a:r>
              <a:rPr lang="en-US" dirty="0" smtClean="0"/>
              <a:t>/</a:t>
            </a:r>
            <a:r>
              <a:rPr lang="en-US" dirty="0" err="1" smtClean="0"/>
              <a:t>festivals.html</a:t>
            </a:r>
            <a:r>
              <a:rPr lang="en-US" dirty="0" smtClean="0"/>
              <a:t>   festivals</a:t>
            </a:r>
          </a:p>
          <a:p>
            <a:endParaRPr lang="en-US" dirty="0" smtClean="0"/>
          </a:p>
          <a:p>
            <a:pPr marL="228600" indent="-228600">
              <a:buAutoNum type="arabicPeriod"/>
            </a:pPr>
            <a:r>
              <a:rPr lang="en-US" dirty="0" smtClean="0"/>
              <a:t>SCHEDULE</a:t>
            </a:r>
          </a:p>
          <a:p>
            <a:pPr marL="228600" indent="-228600">
              <a:buAutoNum type="arabicPeriod"/>
            </a:pPr>
            <a:r>
              <a:rPr lang="en-US" dirty="0" smtClean="0"/>
              <a:t>PICTURES</a:t>
            </a:r>
            <a:r>
              <a:rPr lang="en-US" baseline="0" dirty="0" smtClean="0"/>
              <a:t> </a:t>
            </a:r>
          </a:p>
          <a:p>
            <a:pPr marL="228600" indent="-228600">
              <a:buAutoNum type="arabicPeriod"/>
            </a:pPr>
            <a:r>
              <a:rPr lang="en-US" baseline="0" dirty="0" smtClean="0"/>
              <a:t>THEME STUDY PAGE </a:t>
            </a:r>
          </a:p>
          <a:p>
            <a:pPr marL="228600" indent="-228600">
              <a:buAutoNum type="arabicPeriod"/>
            </a:pPr>
            <a:r>
              <a:rPr lang="en-US" baseline="0" dirty="0" smtClean="0"/>
              <a:t>Julius Caesar speech &amp; what a research journal entails &amp; what </a:t>
            </a:r>
            <a:r>
              <a:rPr lang="en-US" baseline="0" dirty="0" err="1" smtClean="0"/>
              <a:t>latin</a:t>
            </a:r>
            <a:r>
              <a:rPr lang="en-US" baseline="0" dirty="0" smtClean="0"/>
              <a:t> are </a:t>
            </a:r>
            <a:r>
              <a:rPr lang="en-US" baseline="0" smtClean="0"/>
              <a:t>they listening too?</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a:t>
            </a:fld>
            <a:endParaRPr lang="en-US"/>
          </a:p>
        </p:txBody>
      </p:sp>
    </p:spTree>
    <p:extLst>
      <p:ext uri="{BB962C8B-B14F-4D97-AF65-F5344CB8AC3E}">
        <p14:creationId xmlns:p14="http://schemas.microsoft.com/office/powerpoint/2010/main" val="321536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baths</a:t>
            </a:r>
          </a:p>
          <a:p>
            <a:endParaRPr lang="en-US" dirty="0" smtClean="0"/>
          </a:p>
          <a:p>
            <a:r>
              <a:rPr lang="en-US" dirty="0" smtClean="0"/>
              <a:t>Make</a:t>
            </a:r>
            <a:r>
              <a:rPr lang="en-US" baseline="0" dirty="0" smtClean="0"/>
              <a:t> bullas </a:t>
            </a:r>
          </a:p>
          <a:p>
            <a:r>
              <a:rPr lang="en-US" baseline="0" dirty="0" smtClean="0"/>
              <a:t>Make a triumphal arch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15</a:t>
            </a:fld>
            <a:endParaRPr lang="en-US"/>
          </a:p>
        </p:txBody>
      </p:sp>
    </p:spTree>
    <p:extLst>
      <p:ext uri="{BB962C8B-B14F-4D97-AF65-F5344CB8AC3E}">
        <p14:creationId xmlns:p14="http://schemas.microsoft.com/office/powerpoint/2010/main" val="15819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22</a:t>
            </a:fld>
            <a:endParaRPr lang="en-US"/>
          </a:p>
        </p:txBody>
      </p:sp>
    </p:spTree>
    <p:extLst>
      <p:ext uri="{BB962C8B-B14F-4D97-AF65-F5344CB8AC3E}">
        <p14:creationId xmlns:p14="http://schemas.microsoft.com/office/powerpoint/2010/main" val="284314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4</a:t>
            </a:fld>
            <a:endParaRPr lang="en-US"/>
          </a:p>
        </p:txBody>
      </p:sp>
    </p:spTree>
    <p:extLst>
      <p:ext uri="{BB962C8B-B14F-4D97-AF65-F5344CB8AC3E}">
        <p14:creationId xmlns:p14="http://schemas.microsoft.com/office/powerpoint/2010/main" val="343766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5</a:t>
            </a:fld>
            <a:endParaRPr lang="en-US"/>
          </a:p>
        </p:txBody>
      </p:sp>
    </p:spTree>
    <p:extLst>
      <p:ext uri="{BB962C8B-B14F-4D97-AF65-F5344CB8AC3E}">
        <p14:creationId xmlns:p14="http://schemas.microsoft.com/office/powerpoint/2010/main" val="174695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Cicero, Constantine, Nero, Julius Caesar, </a:t>
            </a:r>
            <a:endParaRPr lang="en-US" dirty="0" smtClean="0"/>
          </a:p>
          <a:p>
            <a:r>
              <a:rPr lang="en-US" dirty="0" smtClean="0"/>
              <a:t>** write rules</a:t>
            </a:r>
            <a:r>
              <a:rPr lang="en-US" baseline="0" dirty="0" smtClean="0"/>
              <a:t> on a scroll and have students vote on them</a:t>
            </a:r>
          </a:p>
          <a:p>
            <a:r>
              <a:rPr lang="en-US" baseline="0" dirty="0" smtClean="0"/>
              <a:t>** write a to do list like Caesar</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6</a:t>
            </a:fld>
            <a:endParaRPr lang="en-US"/>
          </a:p>
        </p:txBody>
      </p:sp>
    </p:spTree>
    <p:extLst>
      <p:ext uri="{BB962C8B-B14F-4D97-AF65-F5344CB8AC3E}">
        <p14:creationId xmlns:p14="http://schemas.microsoft.com/office/powerpoint/2010/main" val="74309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 words that are Latin:</a:t>
            </a:r>
            <a:r>
              <a:rPr lang="en-US" baseline="0" dirty="0" smtClean="0"/>
              <a:t> do, color, condo, quiet, honor, multi, sane, insane, ridiculous, rare, unique, accuse, apparatus, pauper, furor, farina</a:t>
            </a:r>
          </a:p>
          <a:p>
            <a:r>
              <a:rPr lang="en-US" baseline="0" dirty="0" smtClean="0"/>
              <a:t>Latin words to recognize: </a:t>
            </a:r>
            <a:r>
              <a:rPr lang="en-US" baseline="0" dirty="0" err="1" smtClean="0"/>
              <a:t>intorduco</a:t>
            </a:r>
            <a:r>
              <a:rPr lang="en-US" baseline="0" dirty="0" smtClean="0"/>
              <a:t>, </a:t>
            </a:r>
            <a:r>
              <a:rPr lang="en-US" baseline="0" dirty="0" err="1" smtClean="0"/>
              <a:t>immenso</a:t>
            </a:r>
            <a:r>
              <a:rPr lang="en-US" baseline="0" dirty="0" smtClean="0"/>
              <a:t>, </a:t>
            </a:r>
            <a:r>
              <a:rPr lang="en-US" baseline="0" dirty="0" err="1" smtClean="0"/>
              <a:t>magnificus</a:t>
            </a:r>
            <a:r>
              <a:rPr lang="en-US" baseline="0" dirty="0" smtClean="0"/>
              <a:t>, </a:t>
            </a:r>
            <a:r>
              <a:rPr lang="en-US" baseline="0" dirty="0" err="1" smtClean="0"/>
              <a:t>absentis</a:t>
            </a:r>
            <a:r>
              <a:rPr lang="en-US" baseline="0" dirty="0" smtClean="0"/>
              <a:t>, </a:t>
            </a:r>
            <a:r>
              <a:rPr lang="en-US" baseline="0" dirty="0" err="1" smtClean="0"/>
              <a:t>hilaris</a:t>
            </a:r>
            <a:r>
              <a:rPr lang="en-US" baseline="0" dirty="0" smtClean="0"/>
              <a:t>, </a:t>
            </a:r>
            <a:r>
              <a:rPr lang="en-US" baseline="0" dirty="0" err="1" smtClean="0"/>
              <a:t>accelero</a:t>
            </a:r>
            <a:r>
              <a:rPr lang="en-US" baseline="0" dirty="0" smtClean="0"/>
              <a:t>, </a:t>
            </a:r>
            <a:r>
              <a:rPr lang="en-US" baseline="0" dirty="0" err="1" smtClean="0"/>
              <a:t>gloria</a:t>
            </a:r>
            <a:r>
              <a:rPr lang="en-US" baseline="0" dirty="0" smtClean="0"/>
              <a:t>, </a:t>
            </a:r>
            <a:r>
              <a:rPr lang="en-US" baseline="0" dirty="0" err="1" smtClean="0"/>
              <a:t>humanus</a:t>
            </a:r>
            <a:r>
              <a:rPr lang="en-US" baseline="0" dirty="0" smtClean="0"/>
              <a:t>, </a:t>
            </a:r>
            <a:r>
              <a:rPr lang="en-US" baseline="0" dirty="0" err="1" smtClean="0"/>
              <a:t>excellentia</a:t>
            </a:r>
            <a:r>
              <a:rPr lang="en-US" baseline="0" dirty="0" smtClean="0"/>
              <a:t>, </a:t>
            </a:r>
            <a:r>
              <a:rPr lang="en-US" baseline="0" dirty="0" err="1" smtClean="0"/>
              <a:t>frivolus</a:t>
            </a:r>
            <a:r>
              <a:rPr lang="en-US" baseline="0" dirty="0" smtClean="0"/>
              <a:t>, </a:t>
            </a:r>
            <a:r>
              <a:rPr lang="en-US" baseline="0" dirty="0" err="1" smtClean="0"/>
              <a:t>delectiablis</a:t>
            </a:r>
            <a:r>
              <a:rPr lang="en-US" baseline="0" dirty="0" smtClean="0"/>
              <a:t>, </a:t>
            </a:r>
            <a:r>
              <a:rPr lang="en-US" baseline="0" dirty="0" err="1" smtClean="0"/>
              <a:t>rudis</a:t>
            </a:r>
            <a:r>
              <a:rPr lang="en-US" baseline="0" dirty="0" smtClean="0"/>
              <a:t>, </a:t>
            </a:r>
            <a:r>
              <a:rPr lang="en-US" baseline="0" dirty="0" err="1" smtClean="0"/>
              <a:t>miserabilus</a:t>
            </a:r>
            <a:r>
              <a:rPr lang="en-US" baseline="0" dirty="0" smtClean="0"/>
              <a:t>, </a:t>
            </a:r>
            <a:r>
              <a:rPr lang="en-US" baseline="0" dirty="0" err="1" smtClean="0"/>
              <a:t>offero</a:t>
            </a:r>
            <a:r>
              <a:rPr lang="en-US" baseline="0" dirty="0" smtClean="0"/>
              <a:t>, </a:t>
            </a:r>
            <a:r>
              <a:rPr lang="en-US" baseline="0" dirty="0" err="1" smtClean="0"/>
              <a:t>publicus</a:t>
            </a:r>
            <a:r>
              <a:rPr lang="en-US" baseline="0" dirty="0" smtClean="0"/>
              <a:t>, </a:t>
            </a:r>
            <a:r>
              <a:rPr lang="en-US" baseline="0" dirty="0" err="1" smtClean="0"/>
              <a:t>voluntarus</a:t>
            </a:r>
            <a:r>
              <a:rPr lang="en-US" baseline="0" dirty="0" smtClean="0"/>
              <a:t>,  </a:t>
            </a:r>
            <a:r>
              <a:rPr lang="en-US" baseline="0" dirty="0" err="1" smtClean="0"/>
              <a:t>respondo</a:t>
            </a:r>
            <a:r>
              <a:rPr lang="en-US" baseline="0" dirty="0" smtClean="0"/>
              <a:t>, </a:t>
            </a:r>
            <a:r>
              <a:rPr lang="en-US" baseline="0" dirty="0" err="1" smtClean="0"/>
              <a:t>occuro</a:t>
            </a:r>
            <a:r>
              <a:rPr lang="en-US" baseline="0" dirty="0" smtClean="0"/>
              <a:t>, </a:t>
            </a:r>
            <a:r>
              <a:rPr lang="en-US" baseline="0" dirty="0" err="1" smtClean="0"/>
              <a:t>necessarius</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7</a:t>
            </a:fld>
            <a:endParaRPr lang="en-US"/>
          </a:p>
        </p:txBody>
      </p:sp>
    </p:spTree>
    <p:extLst>
      <p:ext uri="{BB962C8B-B14F-4D97-AF65-F5344CB8AC3E}">
        <p14:creationId xmlns:p14="http://schemas.microsoft.com/office/powerpoint/2010/main" val="380339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Constellations?</a:t>
            </a:r>
          </a:p>
          <a:p>
            <a:r>
              <a:rPr lang="en-US" dirty="0" smtClean="0"/>
              <a:t>volcano</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11</a:t>
            </a:fld>
            <a:endParaRPr lang="en-US"/>
          </a:p>
        </p:txBody>
      </p:sp>
    </p:spTree>
    <p:extLst>
      <p:ext uri="{BB962C8B-B14F-4D97-AF65-F5344CB8AC3E}">
        <p14:creationId xmlns:p14="http://schemas.microsoft.com/office/powerpoint/2010/main" val="102653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Maps: 44AD Caesar died,</a:t>
            </a:r>
            <a:r>
              <a:rPr lang="en-US" baseline="0" dirty="0" smtClean="0"/>
              <a:t> 166 biggest empire was </a:t>
            </a:r>
            <a:endParaRPr lang="en-US" dirty="0" smtClean="0"/>
          </a:p>
          <a:p>
            <a:r>
              <a:rPr lang="en-US" dirty="0" smtClean="0"/>
              <a:t>Senate: the oldest person opens and closes the senate mtg.</a:t>
            </a:r>
            <a:r>
              <a:rPr lang="en-US" baseline="0" dirty="0" smtClean="0"/>
              <a:t> One by one everyone gets an opportunity to offer ideas and suggestions. A decree is written after an agreement is met. </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12</a:t>
            </a:fld>
            <a:endParaRPr lang="en-US"/>
          </a:p>
        </p:txBody>
      </p:sp>
    </p:spTree>
    <p:extLst>
      <p:ext uri="{BB962C8B-B14F-4D97-AF65-F5344CB8AC3E}">
        <p14:creationId xmlns:p14="http://schemas.microsoft.com/office/powerpoint/2010/main" val="318537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p>
          <a:p>
            <a:r>
              <a:rPr lang="en-US" dirty="0" smtClean="0"/>
              <a:t>Include</a:t>
            </a:r>
            <a:r>
              <a:rPr lang="en-US" baseline="0" dirty="0" smtClean="0"/>
              <a:t> roman numeral worksheet</a:t>
            </a:r>
          </a:p>
          <a:p>
            <a:r>
              <a:rPr lang="en-US" baseline="0" dirty="0" smtClean="0"/>
              <a:t>Telling time </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13</a:t>
            </a:fld>
            <a:endParaRPr lang="en-US"/>
          </a:p>
        </p:txBody>
      </p:sp>
    </p:spTree>
    <p:extLst>
      <p:ext uri="{BB962C8B-B14F-4D97-AF65-F5344CB8AC3E}">
        <p14:creationId xmlns:p14="http://schemas.microsoft.com/office/powerpoint/2010/main" val="236992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factsanddetails.com</a:t>
            </a:r>
            <a:r>
              <a:rPr lang="en-US" dirty="0" smtClean="0"/>
              <a:t>/world/cat56/sub369/item2067.html</a:t>
            </a:r>
            <a:endParaRPr lang="en-US" dirty="0"/>
          </a:p>
        </p:txBody>
      </p:sp>
      <p:sp>
        <p:nvSpPr>
          <p:cNvPr id="4" name="Slide Number Placeholder 3"/>
          <p:cNvSpPr>
            <a:spLocks noGrp="1"/>
          </p:cNvSpPr>
          <p:nvPr>
            <p:ph type="sldNum" sz="quarter" idx="10"/>
          </p:nvPr>
        </p:nvSpPr>
        <p:spPr/>
        <p:txBody>
          <a:bodyPr/>
          <a:lstStyle/>
          <a:p>
            <a:fld id="{4729B265-D8B0-3940-BAA7-8E34B9D85CBF}" type="slidenum">
              <a:rPr lang="en-US" smtClean="0"/>
              <a:t>14</a:t>
            </a:fld>
            <a:endParaRPr lang="en-US"/>
          </a:p>
        </p:txBody>
      </p:sp>
    </p:spTree>
    <p:extLst>
      <p:ext uri="{BB962C8B-B14F-4D97-AF65-F5344CB8AC3E}">
        <p14:creationId xmlns:p14="http://schemas.microsoft.com/office/powerpoint/2010/main" val="90240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12/14/14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12/14/14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12/14/14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12/14/14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12/14/14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12/14/14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hoolsliaison.org.uk/kids/siteactivities/timelinerom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hyperlink" Target="http://www.roman-empire.net/maps/map-empire.html" TargetMode="External"/><Relationship Id="rId4" Type="http://schemas.openxmlformats.org/officeDocument/2006/relationships/hyperlink" Target="http://wps.ablongman.com/wps/media/objects/262/268312/art/figures/KISH106.jp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tribunesandtriumphs.org/roman-life/roman-music.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gwydir.demon.co.uk/jo/mosaic/mkmosaic.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talyguides.it/us/roma/rome_italy_travel.htm" TargetMode="External"/><Relationship Id="rId3" Type="http://schemas.openxmlformats.org/officeDocument/2006/relationships/hyperlink" Target="http://www.bbc.co.uk/history/interactive/animations/colosseum/index_embed.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rkiusmaximus.co.uk/dorkius-world/ro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rome.mrdonn.org/romangods/index.html" TargetMode="External"/><Relationship Id="rId4" Type="http://schemas.openxmlformats.org/officeDocument/2006/relationships/hyperlink" Target="http://rome.mrdonn.org/myths.html"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t9rZcWelb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3939"/>
            <a:ext cx="7772400" cy="1470025"/>
          </a:xfrm>
        </p:spPr>
        <p:txBody>
          <a:bodyPr/>
          <a:lstStyle/>
          <a:p>
            <a:r>
              <a:rPr lang="en-US" dirty="0" smtClean="0"/>
              <a:t>Ancient Rome </a:t>
            </a:r>
            <a:endParaRPr lang="en-US" dirty="0"/>
          </a:p>
        </p:txBody>
      </p:sp>
      <p:sp>
        <p:nvSpPr>
          <p:cNvPr id="3" name="Subtitle 2"/>
          <p:cNvSpPr>
            <a:spLocks noGrp="1"/>
          </p:cNvSpPr>
          <p:nvPr>
            <p:ph type="subTitle" idx="1"/>
          </p:nvPr>
        </p:nvSpPr>
        <p:spPr>
          <a:xfrm>
            <a:off x="1371600" y="3085268"/>
            <a:ext cx="6400800" cy="3772732"/>
          </a:xfrm>
        </p:spPr>
        <p:txBody>
          <a:bodyPr/>
          <a:lstStyle/>
          <a:p>
            <a:r>
              <a:rPr lang="en-US" dirty="0" smtClean="0"/>
              <a:t>Literature Focus Unit</a:t>
            </a:r>
          </a:p>
          <a:p>
            <a:r>
              <a:rPr lang="en-US" dirty="0" smtClean="0"/>
              <a:t>3, 4, 5 Grades</a:t>
            </a:r>
          </a:p>
          <a:p>
            <a:r>
              <a:rPr lang="en-US" dirty="0" smtClean="0"/>
              <a:t>EDU 315</a:t>
            </a:r>
          </a:p>
          <a:p>
            <a:r>
              <a:rPr lang="en-US" dirty="0" smtClean="0"/>
              <a:t>Ms. Cate Zebroski</a:t>
            </a:r>
            <a:endParaRPr lang="en-US" dirty="0"/>
          </a:p>
        </p:txBody>
      </p:sp>
    </p:spTree>
    <p:extLst>
      <p:ext uri="{BB962C8B-B14F-4D97-AF65-F5344CB8AC3E}">
        <p14:creationId xmlns:p14="http://schemas.microsoft.com/office/powerpoint/2010/main" val="31465059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4" y="139171"/>
            <a:ext cx="8906934" cy="1143000"/>
          </a:xfrm>
        </p:spPr>
        <p:txBody>
          <a:bodyPr>
            <a:normAutofit fontScale="90000"/>
          </a:bodyPr>
          <a:lstStyle/>
          <a:p>
            <a:r>
              <a:rPr lang="en-US" sz="4800" dirty="0" smtClean="0"/>
              <a:t>Language Arts:</a:t>
            </a:r>
            <a:br>
              <a:rPr lang="en-US" sz="4800" dirty="0" smtClean="0"/>
            </a:br>
            <a:r>
              <a:rPr lang="en-US" sz="4800" dirty="0" smtClean="0"/>
              <a:t> Visually Representing Activities  </a:t>
            </a:r>
            <a:endParaRPr lang="en-US" sz="4800"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hlinkClick r:id="rId2"/>
            </a:endParaRPr>
          </a:p>
          <a:p>
            <a:r>
              <a:rPr lang="en-US" dirty="0" smtClean="0"/>
              <a:t>Students will create a timeline of events of the Roman Empire for the classroom.</a:t>
            </a:r>
          </a:p>
          <a:p>
            <a:pPr lvl="1"/>
            <a:r>
              <a:rPr lang="en-US" dirty="0">
                <a:hlinkClick r:id="rId2"/>
              </a:rPr>
              <a:t>http://www.schoolsliaison.org.uk/kids/siteactivities/</a:t>
            </a:r>
            <a:r>
              <a:rPr lang="en-US" dirty="0" smtClean="0">
                <a:hlinkClick r:id="rId2"/>
              </a:rPr>
              <a:t>timelinerome.pdf</a:t>
            </a:r>
            <a:endParaRPr lang="en-US" dirty="0"/>
          </a:p>
          <a:p>
            <a:r>
              <a:rPr lang="en-US" dirty="0" smtClean="0"/>
              <a:t>Students will dress in Roman costumes for their plays representing the different classes of people.</a:t>
            </a:r>
          </a:p>
          <a:p>
            <a:r>
              <a:rPr lang="en-US" dirty="0" smtClean="0"/>
              <a:t>Students will recreate stone arches with sugar cubes.</a:t>
            </a:r>
          </a:p>
          <a:p>
            <a:r>
              <a:rPr lang="en-US" dirty="0" smtClean="0"/>
              <a:t>Students will create a map of their “empire” (their neighborhood). </a:t>
            </a:r>
          </a:p>
          <a:p>
            <a:r>
              <a:rPr lang="en-US" dirty="0" smtClean="0"/>
              <a:t>Students will study how Roman Numerals are used today through their own observations and the teacher’s examples.</a:t>
            </a:r>
          </a:p>
          <a:p>
            <a:r>
              <a:rPr lang="en-US" dirty="0" smtClean="0"/>
              <a:t>Students will recreate Ancient Roman mosaics with magazine paper. </a:t>
            </a:r>
          </a:p>
          <a:p>
            <a:endParaRPr lang="en-US" dirty="0"/>
          </a:p>
          <a:p>
            <a:endParaRPr lang="en-US" dirty="0"/>
          </a:p>
        </p:txBody>
      </p:sp>
    </p:spTree>
    <p:extLst>
      <p:ext uri="{BB962C8B-B14F-4D97-AF65-F5344CB8AC3E}">
        <p14:creationId xmlns:p14="http://schemas.microsoft.com/office/powerpoint/2010/main" val="41167063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Activities</a:t>
            </a:r>
            <a:endParaRPr lang="en-US" dirty="0"/>
          </a:p>
        </p:txBody>
      </p:sp>
      <p:sp>
        <p:nvSpPr>
          <p:cNvPr id="3" name="Content Placeholder 2"/>
          <p:cNvSpPr>
            <a:spLocks noGrp="1"/>
          </p:cNvSpPr>
          <p:nvPr>
            <p:ph idx="1"/>
          </p:nvPr>
        </p:nvSpPr>
        <p:spPr>
          <a:xfrm>
            <a:off x="571500" y="2671697"/>
            <a:ext cx="8001000" cy="4114800"/>
          </a:xfrm>
        </p:spPr>
        <p:txBody>
          <a:bodyPr>
            <a:normAutofit fontScale="92500" lnSpcReduction="10000"/>
          </a:bodyPr>
          <a:lstStyle/>
          <a:p>
            <a:r>
              <a:rPr lang="en-US" dirty="0" smtClean="0"/>
              <a:t>Students will build arches using sugar cubes.</a:t>
            </a:r>
          </a:p>
          <a:p>
            <a:pPr lvl="1"/>
            <a:r>
              <a:rPr lang="en-US" dirty="0" smtClean="0"/>
              <a:t>“ An arch consists of two weaknesses which, leaning on each other, become a strength.” Leonardo Da Vinci</a:t>
            </a:r>
          </a:p>
          <a:p>
            <a:r>
              <a:rPr lang="en-US" dirty="0" smtClean="0"/>
              <a:t>Students will study the importance of gravity in observing an aqueduct system. </a:t>
            </a:r>
          </a:p>
          <a:p>
            <a:r>
              <a:rPr lang="en-US" dirty="0" smtClean="0"/>
              <a:t>Students will study the water cycle and the importance of recycling water by learning about the how and why the Romans used aqueducts. Students will examine the effectiveness of this water system and whether or not it could still be used today. </a:t>
            </a:r>
          </a:p>
          <a:p>
            <a:endParaRPr lang="en-US" dirty="0" smtClean="0"/>
          </a:p>
          <a:p>
            <a:endParaRPr lang="en-US" dirty="0" smtClean="0"/>
          </a:p>
        </p:txBody>
      </p:sp>
      <p:sp>
        <p:nvSpPr>
          <p:cNvPr id="4" name="TextBox 3"/>
          <p:cNvSpPr txBox="1"/>
          <p:nvPr/>
        </p:nvSpPr>
        <p:spPr>
          <a:xfrm>
            <a:off x="0" y="1451212"/>
            <a:ext cx="8970141" cy="1200329"/>
          </a:xfrm>
          <a:prstGeom prst="rect">
            <a:avLst/>
          </a:prstGeom>
          <a:noFill/>
        </p:spPr>
        <p:txBody>
          <a:bodyPr wrap="square" rtlCol="0">
            <a:spAutoFit/>
          </a:bodyPr>
          <a:lstStyle/>
          <a:p>
            <a:r>
              <a:rPr lang="en-US" dirty="0"/>
              <a:t>STANDARDS: </a:t>
            </a:r>
            <a:endParaRPr lang="en-US" dirty="0" smtClean="0"/>
          </a:p>
          <a:p>
            <a:r>
              <a:rPr lang="en-US" dirty="0" smtClean="0"/>
              <a:t>4.2.2</a:t>
            </a:r>
            <a:r>
              <a:rPr lang="en-US" dirty="0"/>
              <a:t>. Conduct simple investigations to answer questions based on </a:t>
            </a:r>
            <a:r>
              <a:rPr lang="en-US" dirty="0" smtClean="0"/>
              <a:t>observation</a:t>
            </a:r>
            <a:endParaRPr lang="en-US" dirty="0"/>
          </a:p>
          <a:p>
            <a:r>
              <a:rPr lang="en-US" dirty="0" smtClean="0"/>
              <a:t>5.3.5</a:t>
            </a:r>
            <a:r>
              <a:rPr lang="en-US" dirty="0"/>
              <a:t>. Explain why gravity is called an attracting force. </a:t>
            </a:r>
          </a:p>
          <a:p>
            <a:endParaRPr lang="en-US" dirty="0"/>
          </a:p>
        </p:txBody>
      </p:sp>
    </p:spTree>
    <p:extLst>
      <p:ext uri="{BB962C8B-B14F-4D97-AF65-F5344CB8AC3E}">
        <p14:creationId xmlns:p14="http://schemas.microsoft.com/office/powerpoint/2010/main" val="17674081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Activities</a:t>
            </a:r>
            <a:endParaRPr lang="en-US" dirty="0"/>
          </a:p>
        </p:txBody>
      </p:sp>
      <p:sp>
        <p:nvSpPr>
          <p:cNvPr id="3" name="Content Placeholder 2"/>
          <p:cNvSpPr>
            <a:spLocks noGrp="1"/>
          </p:cNvSpPr>
          <p:nvPr>
            <p:ph idx="1"/>
          </p:nvPr>
        </p:nvSpPr>
        <p:spPr>
          <a:xfrm>
            <a:off x="60473" y="2892737"/>
            <a:ext cx="8512027" cy="3965263"/>
          </a:xfrm>
        </p:spPr>
        <p:txBody>
          <a:bodyPr>
            <a:normAutofit fontScale="85000" lnSpcReduction="10000"/>
          </a:bodyPr>
          <a:lstStyle/>
          <a:p>
            <a:r>
              <a:rPr lang="en-US" dirty="0" smtClean="0"/>
              <a:t>Students will analyze maps of the Roman Empire from different time periods. </a:t>
            </a:r>
          </a:p>
          <a:p>
            <a:pPr lvl="1"/>
            <a:r>
              <a:rPr lang="en-US" sz="1500" dirty="0">
                <a:hlinkClick r:id="rId3"/>
              </a:rPr>
              <a:t>http://www.roman-empire.net/maps/map-</a:t>
            </a:r>
            <a:r>
              <a:rPr lang="en-US" sz="1500" dirty="0" smtClean="0">
                <a:hlinkClick r:id="rId3"/>
              </a:rPr>
              <a:t>empire.html</a:t>
            </a:r>
            <a:endParaRPr lang="en-US" sz="1500" dirty="0" smtClean="0"/>
          </a:p>
          <a:p>
            <a:pPr lvl="1"/>
            <a:r>
              <a:rPr lang="en-US" sz="1500" dirty="0" smtClean="0">
                <a:hlinkClick r:id="rId4"/>
              </a:rPr>
              <a:t>http</a:t>
            </a:r>
            <a:r>
              <a:rPr lang="en-US" sz="1500" dirty="0">
                <a:hlinkClick r:id="rId4"/>
              </a:rPr>
              <a:t>://wps.ablongman.com/wps/media/objects/262/268312/art/figures/KISH106.</a:t>
            </a:r>
            <a:r>
              <a:rPr lang="en-US" sz="1500" dirty="0" smtClean="0">
                <a:hlinkClick r:id="rId4"/>
              </a:rPr>
              <a:t>jpg</a:t>
            </a:r>
            <a:endParaRPr lang="en-US" sz="1500" dirty="0" smtClean="0"/>
          </a:p>
          <a:p>
            <a:r>
              <a:rPr lang="en-US" dirty="0" smtClean="0"/>
              <a:t>Students will become “Student Senate” members by discussing and attempting to solve an issue within the school or town.  </a:t>
            </a:r>
          </a:p>
          <a:p>
            <a:r>
              <a:rPr lang="en-US" dirty="0" smtClean="0"/>
              <a:t>Students will make a Map of their “own empire.”</a:t>
            </a:r>
          </a:p>
          <a:p>
            <a:r>
              <a:rPr lang="en-US" dirty="0" smtClean="0"/>
              <a:t>Students will create a timeline of Ancient Roman events as they research. </a:t>
            </a:r>
          </a:p>
          <a:p>
            <a:r>
              <a:rPr lang="en-US" dirty="0" smtClean="0"/>
              <a:t>Students will identify shelter, transportation methods of everyday people. </a:t>
            </a:r>
            <a:endParaRPr lang="en-US" dirty="0"/>
          </a:p>
        </p:txBody>
      </p:sp>
      <p:sp>
        <p:nvSpPr>
          <p:cNvPr id="4" name="TextBox 3"/>
          <p:cNvSpPr txBox="1"/>
          <p:nvPr/>
        </p:nvSpPr>
        <p:spPr>
          <a:xfrm>
            <a:off x="100789" y="1354941"/>
            <a:ext cx="9043211" cy="1754327"/>
          </a:xfrm>
          <a:prstGeom prst="rect">
            <a:avLst/>
          </a:prstGeom>
          <a:noFill/>
        </p:spPr>
        <p:txBody>
          <a:bodyPr wrap="square" rtlCol="0">
            <a:spAutoFit/>
          </a:bodyPr>
          <a:lstStyle/>
          <a:p>
            <a:r>
              <a:rPr lang="en-US" dirty="0"/>
              <a:t>STANDARDS: </a:t>
            </a:r>
            <a:endParaRPr lang="en-US" dirty="0" smtClean="0"/>
          </a:p>
          <a:p>
            <a:r>
              <a:rPr lang="en-US" dirty="0" smtClean="0"/>
              <a:t>3.1.3 </a:t>
            </a:r>
            <a:r>
              <a:rPr lang="en-US" dirty="0"/>
              <a:t>Use a variety of resources (e.g., maps, charts, bar graphs, Internet, books) to gather information </a:t>
            </a:r>
            <a:r>
              <a:rPr lang="en-US" dirty="0" smtClean="0"/>
              <a:t>about </a:t>
            </a:r>
            <a:r>
              <a:rPr lang="en-US" dirty="0"/>
              <a:t>people, places, and events.</a:t>
            </a:r>
          </a:p>
          <a:p>
            <a:r>
              <a:rPr lang="en-US" dirty="0" smtClean="0"/>
              <a:t>3.1.5 </a:t>
            </a:r>
            <a:r>
              <a:rPr lang="en-US" dirty="0"/>
              <a:t>Construct time lines (i.e. periods in their own lives and the lives of their family members) </a:t>
            </a:r>
          </a:p>
          <a:p>
            <a:endParaRPr lang="en-US" dirty="0"/>
          </a:p>
        </p:txBody>
      </p:sp>
    </p:spTree>
    <p:extLst>
      <p:ext uri="{BB962C8B-B14F-4D97-AF65-F5344CB8AC3E}">
        <p14:creationId xmlns:p14="http://schemas.microsoft.com/office/powerpoint/2010/main" val="5339085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Activities</a:t>
            </a:r>
            <a:endParaRPr lang="en-US" dirty="0"/>
          </a:p>
        </p:txBody>
      </p:sp>
      <p:sp>
        <p:nvSpPr>
          <p:cNvPr id="3" name="Content Placeholder 2"/>
          <p:cNvSpPr>
            <a:spLocks noGrp="1"/>
          </p:cNvSpPr>
          <p:nvPr>
            <p:ph idx="1"/>
          </p:nvPr>
        </p:nvSpPr>
        <p:spPr>
          <a:xfrm>
            <a:off x="571500" y="2509673"/>
            <a:ext cx="8001000" cy="4114800"/>
          </a:xfrm>
        </p:spPr>
        <p:txBody>
          <a:bodyPr>
            <a:normAutofit lnSpcReduction="10000"/>
          </a:bodyPr>
          <a:lstStyle/>
          <a:p>
            <a:r>
              <a:rPr lang="en-US" dirty="0" smtClean="0"/>
              <a:t>Students will practice writing and reading Roman Numerals. Students will determine where Roman Numerals are used today. </a:t>
            </a:r>
          </a:p>
          <a:p>
            <a:r>
              <a:rPr lang="en-US" dirty="0" smtClean="0"/>
              <a:t>Students will create a timeline and understand the concept of time BC</a:t>
            </a:r>
            <a:r>
              <a:rPr lang="en-US" dirty="0"/>
              <a:t> </a:t>
            </a:r>
            <a:r>
              <a:rPr lang="en-US" dirty="0" smtClean="0"/>
              <a:t>and AD.</a:t>
            </a:r>
          </a:p>
          <a:p>
            <a:r>
              <a:rPr lang="en-US" dirty="0" smtClean="0"/>
              <a:t>Students will analyze geometrical shapes (two and three dimensional) </a:t>
            </a:r>
            <a:r>
              <a:rPr lang="en-US" dirty="0" smtClean="0"/>
              <a:t>that engineers </a:t>
            </a:r>
            <a:r>
              <a:rPr lang="en-US" dirty="0" smtClean="0"/>
              <a:t>used to build the Pantheon. </a:t>
            </a:r>
          </a:p>
          <a:p>
            <a:r>
              <a:rPr lang="en-US" dirty="0" smtClean="0"/>
              <a:t>Students will measure and sketch angles of the Pantheon.</a:t>
            </a:r>
          </a:p>
          <a:p>
            <a:pPr marL="0" indent="0">
              <a:buNone/>
            </a:pPr>
            <a:endParaRPr lang="en-US" dirty="0" smtClean="0"/>
          </a:p>
          <a:p>
            <a:pPr marL="0" indent="0">
              <a:buNone/>
            </a:pPr>
            <a:endParaRPr lang="en-US" dirty="0" smtClean="0"/>
          </a:p>
          <a:p>
            <a:pPr marL="0" indent="0">
              <a:buNone/>
            </a:pPr>
            <a:endParaRPr lang="en-US" dirty="0"/>
          </a:p>
        </p:txBody>
      </p:sp>
      <p:sp>
        <p:nvSpPr>
          <p:cNvPr id="4" name="TextBox 3"/>
          <p:cNvSpPr txBox="1"/>
          <p:nvPr/>
        </p:nvSpPr>
        <p:spPr>
          <a:xfrm>
            <a:off x="0" y="1276546"/>
            <a:ext cx="8751114" cy="1477328"/>
          </a:xfrm>
          <a:prstGeom prst="rect">
            <a:avLst/>
          </a:prstGeom>
          <a:noFill/>
        </p:spPr>
        <p:txBody>
          <a:bodyPr wrap="none" rtlCol="0">
            <a:spAutoFit/>
          </a:bodyPr>
          <a:lstStyle/>
          <a:p>
            <a:r>
              <a:rPr lang="en-US" dirty="0"/>
              <a:t>STANDARDS: </a:t>
            </a:r>
            <a:endParaRPr lang="en-US" dirty="0" smtClean="0"/>
          </a:p>
          <a:p>
            <a:r>
              <a:rPr lang="en-US" dirty="0" smtClean="0"/>
              <a:t>3</a:t>
            </a:r>
            <a:r>
              <a:rPr lang="en-US" dirty="0"/>
              <a:t>.MD.5 Recognize area as an attribute of plane figures and understand concepts of area </a:t>
            </a:r>
          </a:p>
          <a:p>
            <a:r>
              <a:rPr lang="en-US" dirty="0" smtClean="0"/>
              <a:t>4</a:t>
            </a:r>
            <a:r>
              <a:rPr lang="en-US" dirty="0"/>
              <a:t>.G.2 Classify two-dimensional figures based on the presence or absence of parallel </a:t>
            </a:r>
            <a:r>
              <a:rPr lang="en-US" dirty="0" smtClean="0"/>
              <a:t>or </a:t>
            </a:r>
          </a:p>
          <a:p>
            <a:r>
              <a:rPr lang="en-US" dirty="0" smtClean="0"/>
              <a:t>perpendicular </a:t>
            </a:r>
            <a:r>
              <a:rPr lang="en-US" dirty="0"/>
              <a:t>lines, or the presence or absence of angles of specified size. </a:t>
            </a:r>
          </a:p>
          <a:p>
            <a:endParaRPr lang="en-US" dirty="0"/>
          </a:p>
        </p:txBody>
      </p:sp>
    </p:spTree>
    <p:extLst>
      <p:ext uri="{BB962C8B-B14F-4D97-AF65-F5344CB8AC3E}">
        <p14:creationId xmlns:p14="http://schemas.microsoft.com/office/powerpoint/2010/main" val="29451612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Activities</a:t>
            </a:r>
            <a:endParaRPr lang="en-US" dirty="0"/>
          </a:p>
        </p:txBody>
      </p:sp>
      <p:sp>
        <p:nvSpPr>
          <p:cNvPr id="3" name="Content Placeholder 2"/>
          <p:cNvSpPr>
            <a:spLocks noGrp="1"/>
          </p:cNvSpPr>
          <p:nvPr>
            <p:ph idx="1"/>
          </p:nvPr>
        </p:nvSpPr>
        <p:spPr>
          <a:xfrm>
            <a:off x="571500" y="2579938"/>
            <a:ext cx="8001000" cy="4051309"/>
          </a:xfrm>
        </p:spPr>
        <p:txBody>
          <a:bodyPr>
            <a:normAutofit/>
          </a:bodyPr>
          <a:lstStyle/>
          <a:p>
            <a:r>
              <a:rPr lang="en-US" dirty="0" smtClean="0"/>
              <a:t>Students will perform a pantomime of a Roman battle to their choice of music that emphasizes the mood of the scene. </a:t>
            </a:r>
          </a:p>
          <a:p>
            <a:r>
              <a:rPr lang="en-US" dirty="0" smtClean="0"/>
              <a:t>Students will compare Roman instruments to those we use today. </a:t>
            </a:r>
          </a:p>
          <a:p>
            <a:pPr lvl="1"/>
            <a:r>
              <a:rPr lang="en-US" dirty="0">
                <a:hlinkClick r:id="rId3"/>
              </a:rPr>
              <a:t>http://www.tribunesandtriumphs.org/roman-life/roman-</a:t>
            </a:r>
            <a:r>
              <a:rPr lang="en-US" dirty="0" smtClean="0">
                <a:hlinkClick r:id="rId3"/>
              </a:rPr>
              <a:t>music.htm</a:t>
            </a:r>
            <a:endParaRPr lang="en-US" dirty="0" smtClean="0"/>
          </a:p>
          <a:p>
            <a:pPr marL="457200" lvl="1" indent="0">
              <a:buNone/>
            </a:pPr>
            <a:endParaRPr lang="en-US" sz="1200" dirty="0"/>
          </a:p>
        </p:txBody>
      </p:sp>
      <p:sp>
        <p:nvSpPr>
          <p:cNvPr id="4" name="TextBox 3"/>
          <p:cNvSpPr txBox="1"/>
          <p:nvPr/>
        </p:nvSpPr>
        <p:spPr>
          <a:xfrm>
            <a:off x="289292" y="1417638"/>
            <a:ext cx="8001001" cy="1015663"/>
          </a:xfrm>
          <a:prstGeom prst="rect">
            <a:avLst/>
          </a:prstGeom>
          <a:noFill/>
        </p:spPr>
        <p:txBody>
          <a:bodyPr wrap="square" rtlCol="0">
            <a:spAutoFit/>
          </a:bodyPr>
          <a:lstStyle/>
          <a:p>
            <a:pPr lvl="1"/>
            <a:endParaRPr lang="en-US" dirty="0"/>
          </a:p>
          <a:p>
            <a:pPr lvl="1"/>
            <a:r>
              <a:rPr lang="en-US" sz="1400" dirty="0"/>
              <a:t>STANDARDS: 4.9.1 Know music from various historical periods. </a:t>
            </a:r>
          </a:p>
          <a:p>
            <a:pPr lvl="1"/>
            <a:r>
              <a:rPr lang="en-US" sz="1400" dirty="0"/>
              <a:t>		4.6.5 Understand the relationship between music and movement. </a:t>
            </a:r>
          </a:p>
          <a:p>
            <a:pPr lvl="1"/>
            <a:r>
              <a:rPr lang="en-US" sz="1400" dirty="0"/>
              <a:t>		4.4.1 Create and arrange music to accompany readings or dramatizations. </a:t>
            </a:r>
          </a:p>
        </p:txBody>
      </p:sp>
    </p:spTree>
    <p:extLst>
      <p:ext uri="{BB962C8B-B14F-4D97-AF65-F5344CB8AC3E}">
        <p14:creationId xmlns:p14="http://schemas.microsoft.com/office/powerpoint/2010/main" val="1322973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Activities</a:t>
            </a:r>
            <a:endParaRPr lang="en-US" dirty="0"/>
          </a:p>
        </p:txBody>
      </p:sp>
      <p:sp>
        <p:nvSpPr>
          <p:cNvPr id="3" name="Content Placeholder 2"/>
          <p:cNvSpPr>
            <a:spLocks noGrp="1"/>
          </p:cNvSpPr>
          <p:nvPr>
            <p:ph idx="1"/>
          </p:nvPr>
        </p:nvSpPr>
        <p:spPr>
          <a:xfrm>
            <a:off x="447609" y="2614218"/>
            <a:ext cx="8421320" cy="4525963"/>
          </a:xfrm>
        </p:spPr>
        <p:txBody>
          <a:bodyPr>
            <a:normAutofit/>
          </a:bodyPr>
          <a:lstStyle/>
          <a:p>
            <a:r>
              <a:rPr lang="en-US" dirty="0" smtClean="0"/>
              <a:t>Students will create Roman Mosaics</a:t>
            </a:r>
          </a:p>
          <a:p>
            <a:pPr lvl="1"/>
            <a:r>
              <a:rPr lang="en-US" sz="1700" dirty="0" smtClean="0"/>
              <a:t> using a color by number template</a:t>
            </a:r>
          </a:p>
          <a:p>
            <a:pPr lvl="1"/>
            <a:r>
              <a:rPr lang="en-US" sz="1700" dirty="0"/>
              <a:t>c</a:t>
            </a:r>
            <a:r>
              <a:rPr lang="en-US" sz="1700" dirty="0" smtClean="0"/>
              <a:t>utting out squares of color from magazines</a:t>
            </a:r>
          </a:p>
          <a:p>
            <a:pPr lvl="1"/>
            <a:r>
              <a:rPr lang="en-US" sz="1700" dirty="0"/>
              <a:t>c</a:t>
            </a:r>
            <a:r>
              <a:rPr lang="en-US" sz="1700" dirty="0" smtClean="0"/>
              <a:t>utting out squares shapes of construction paper</a:t>
            </a:r>
          </a:p>
          <a:p>
            <a:pPr lvl="1"/>
            <a:r>
              <a:rPr lang="en-US" sz="1700" dirty="0"/>
              <a:t>o</a:t>
            </a:r>
            <a:r>
              <a:rPr lang="en-US" sz="1700" dirty="0" smtClean="0"/>
              <a:t>nline </a:t>
            </a:r>
            <a:r>
              <a:rPr lang="en-US" sz="1700" dirty="0" smtClean="0">
                <a:hlinkClick r:id="rId3"/>
              </a:rPr>
              <a:t>http:</a:t>
            </a:r>
            <a:r>
              <a:rPr lang="en-US" sz="1700" dirty="0">
                <a:hlinkClick r:id="rId3"/>
              </a:rPr>
              <a:t>//gwydir.demon.co.uk/jo/mosaic/</a:t>
            </a:r>
            <a:r>
              <a:rPr lang="en-US" sz="1700" dirty="0" smtClean="0">
                <a:hlinkClick r:id="rId3"/>
              </a:rPr>
              <a:t>mkmosaic.htm</a:t>
            </a:r>
            <a:endParaRPr lang="en-US" sz="1700" dirty="0" smtClean="0"/>
          </a:p>
          <a:p>
            <a:r>
              <a:rPr lang="en-US" dirty="0" smtClean="0"/>
              <a:t>Students will build a Roman road using an aluminum baking dish, soil, toothpicks, string, multiple size stones, gravel, optional plants and water. </a:t>
            </a:r>
          </a:p>
          <a:p>
            <a:r>
              <a:rPr lang="en-US" dirty="0" smtClean="0"/>
              <a:t>Students will make a Roman wax tablet and draw on it. </a:t>
            </a:r>
            <a:endParaRPr lang="en-US" dirty="0"/>
          </a:p>
          <a:p>
            <a:pPr marL="0" indent="0">
              <a:buNone/>
            </a:pPr>
            <a:endParaRPr lang="en-US" sz="1600" dirty="0" smtClean="0"/>
          </a:p>
          <a:p>
            <a:endParaRPr lang="en-US" dirty="0"/>
          </a:p>
          <a:p>
            <a:endParaRPr lang="en-US" dirty="0"/>
          </a:p>
        </p:txBody>
      </p:sp>
      <p:sp>
        <p:nvSpPr>
          <p:cNvPr id="4" name="TextBox 3"/>
          <p:cNvSpPr txBox="1"/>
          <p:nvPr/>
        </p:nvSpPr>
        <p:spPr>
          <a:xfrm>
            <a:off x="80631" y="1358606"/>
            <a:ext cx="8848771" cy="1477328"/>
          </a:xfrm>
          <a:prstGeom prst="rect">
            <a:avLst/>
          </a:prstGeom>
          <a:noFill/>
        </p:spPr>
        <p:txBody>
          <a:bodyPr wrap="none" rtlCol="0">
            <a:spAutoFit/>
          </a:bodyPr>
          <a:lstStyle/>
          <a:p>
            <a:r>
              <a:rPr lang="en-US" dirty="0"/>
              <a:t>STANDARDS: </a:t>
            </a:r>
            <a:endParaRPr lang="en-US" dirty="0" smtClean="0"/>
          </a:p>
          <a:p>
            <a:r>
              <a:rPr lang="en-US" dirty="0" smtClean="0"/>
              <a:t>4.1.6 </a:t>
            </a:r>
            <a:r>
              <a:rPr lang="en-US" dirty="0"/>
              <a:t>Use visual art materials and tools in a safe and responsible manner. </a:t>
            </a:r>
          </a:p>
          <a:p>
            <a:r>
              <a:rPr lang="en-US" dirty="0" smtClean="0"/>
              <a:t>4.4.1 </a:t>
            </a:r>
            <a:r>
              <a:rPr lang="en-US" dirty="0"/>
              <a:t>Know that visual art has both a history and specific relationship to various cultures. </a:t>
            </a:r>
          </a:p>
          <a:p>
            <a:r>
              <a:rPr lang="en-US" dirty="0" smtClean="0"/>
              <a:t>4.1.2 </a:t>
            </a:r>
            <a:r>
              <a:rPr lang="en-US" dirty="0"/>
              <a:t>Know the different techniques used to create visual art. </a:t>
            </a:r>
          </a:p>
          <a:p>
            <a:endParaRPr lang="en-US" dirty="0"/>
          </a:p>
        </p:txBody>
      </p:sp>
    </p:spTree>
    <p:extLst>
      <p:ext uri="{BB962C8B-B14F-4D97-AF65-F5344CB8AC3E}">
        <p14:creationId xmlns:p14="http://schemas.microsoft.com/office/powerpoint/2010/main" val="24566586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Road</a:t>
            </a:r>
            <a:endParaRPr lang="en-US" dirty="0"/>
          </a:p>
        </p:txBody>
      </p:sp>
      <p:sp>
        <p:nvSpPr>
          <p:cNvPr id="3" name="Content Placeholder 2"/>
          <p:cNvSpPr>
            <a:spLocks noGrp="1"/>
          </p:cNvSpPr>
          <p:nvPr>
            <p:ph idx="1"/>
          </p:nvPr>
        </p:nvSpPr>
        <p:spPr>
          <a:xfrm>
            <a:off x="457200" y="3990463"/>
            <a:ext cx="8229600" cy="2392637"/>
          </a:xfrm>
        </p:spPr>
        <p:txBody>
          <a:bodyPr>
            <a:normAutofit fontScale="55000" lnSpcReduction="20000"/>
          </a:bodyPr>
          <a:lstStyle/>
          <a:p>
            <a:pPr marL="0" indent="0">
              <a:lnSpc>
                <a:spcPct val="120000"/>
              </a:lnSpc>
              <a:spcAft>
                <a:spcPts val="0"/>
              </a:spcAft>
              <a:buNone/>
            </a:pPr>
            <a:r>
              <a:rPr lang="en-US" sz="2200" dirty="0" smtClean="0"/>
              <a:t>1</a:t>
            </a:r>
            <a:r>
              <a:rPr lang="en-US" sz="2200" dirty="0"/>
              <a:t>.</a:t>
            </a:r>
            <a:r>
              <a:rPr lang="en-US" sz="2200" dirty="0" smtClean="0"/>
              <a:t> </a:t>
            </a:r>
            <a:r>
              <a:rPr lang="en-US" sz="2200" dirty="0"/>
              <a:t>You’ll build the model by making each layer a little shorter than the last so that you can see each layer. First, we mixed water with Elmer’s glue to make a “paintable” glue (Mod </a:t>
            </a:r>
            <a:r>
              <a:rPr lang="en-US" sz="2200" dirty="0" err="1"/>
              <a:t>Podge</a:t>
            </a:r>
            <a:r>
              <a:rPr lang="en-US" sz="2200" dirty="0"/>
              <a:t> could be substituted here), which we spread all over the bottom of the shoe box lid. Then, we spread a layer of sand over the glue and let it dry for about 30 minutes</a:t>
            </a:r>
            <a:r>
              <a:rPr lang="en-US" sz="2200" dirty="0" smtClean="0"/>
              <a:t>.</a:t>
            </a:r>
            <a:endParaRPr lang="en-US" sz="2200" dirty="0"/>
          </a:p>
          <a:p>
            <a:pPr marL="0" indent="0">
              <a:lnSpc>
                <a:spcPct val="120000"/>
              </a:lnSpc>
              <a:spcAft>
                <a:spcPts val="0"/>
              </a:spcAft>
              <a:buNone/>
            </a:pPr>
            <a:r>
              <a:rPr lang="en-US" sz="2200" dirty="0" smtClean="0"/>
              <a:t>2. Shake </a:t>
            </a:r>
            <a:r>
              <a:rPr lang="en-US" sz="2200" dirty="0"/>
              <a:t>off the excess sand, then, paint glue over 3/4 of the sand. Spread the gravel (we used gravel sold for fish tanks) over the glue. We, then, poured the watered down glue over the top of the gravel so that it would hold it all into place. We let this layer dry </a:t>
            </a:r>
            <a:r>
              <a:rPr lang="en-US" sz="2200" dirty="0" smtClean="0"/>
              <a:t>overnight</a:t>
            </a:r>
          </a:p>
          <a:p>
            <a:pPr marL="0" indent="0">
              <a:lnSpc>
                <a:spcPct val="120000"/>
              </a:lnSpc>
              <a:spcAft>
                <a:spcPts val="0"/>
              </a:spcAft>
              <a:buNone/>
            </a:pPr>
            <a:r>
              <a:rPr lang="en-US" sz="2200" dirty="0" smtClean="0"/>
              <a:t>3. Use </a:t>
            </a:r>
            <a:r>
              <a:rPr lang="en-US" sz="2200" dirty="0"/>
              <a:t>plaster of Paris to represent the concrete. Mix according to package directions, then, cover half of the box with the </a:t>
            </a:r>
            <a:r>
              <a:rPr lang="en-US" sz="2200" dirty="0" smtClean="0"/>
              <a:t>plaster.</a:t>
            </a:r>
          </a:p>
          <a:p>
            <a:pPr marL="0" indent="0">
              <a:lnSpc>
                <a:spcPct val="120000"/>
              </a:lnSpc>
              <a:spcAft>
                <a:spcPts val="0"/>
              </a:spcAft>
              <a:buNone/>
            </a:pPr>
            <a:r>
              <a:rPr lang="en-US" sz="2200" dirty="0" smtClean="0"/>
              <a:t>4. While </a:t>
            </a:r>
            <a:r>
              <a:rPr lang="en-US" sz="2200" dirty="0"/>
              <a:t>the is still soft, add “paving stones.” Ours were decorative stones from the craft/candle section of </a:t>
            </a:r>
            <a:r>
              <a:rPr lang="en-US" sz="2200" dirty="0" err="1"/>
              <a:t>Wal-mart</a:t>
            </a:r>
            <a:r>
              <a:rPr lang="en-US" sz="2200" dirty="0"/>
              <a:t>. If I had it to do over again, I would have bought larger, smoother stones and I would have let the plaster set just a bit longer. (Also, I think the kids should have put the rocks closer together, but I was trying to leave them alone and let this be their project.</a:t>
            </a:r>
            <a:r>
              <a:rPr lang="en-US" sz="2200" dirty="0" smtClean="0"/>
              <a:t>)</a:t>
            </a:r>
          </a:p>
          <a:p>
            <a:pPr marL="0" indent="0">
              <a:lnSpc>
                <a:spcPct val="120000"/>
              </a:lnSpc>
              <a:spcAft>
                <a:spcPts val="0"/>
              </a:spcAft>
              <a:buNone/>
            </a:pPr>
            <a:endParaRPr lang="en-US" sz="1300" dirty="0" smtClean="0"/>
          </a:p>
          <a:p>
            <a:pPr marL="0" indent="0">
              <a:lnSpc>
                <a:spcPct val="120000"/>
              </a:lnSpc>
              <a:spcAft>
                <a:spcPts val="0"/>
              </a:spcAft>
              <a:buNone/>
            </a:pPr>
            <a:r>
              <a:rPr lang="en-US" sz="1300" dirty="0"/>
              <a:t>http://</a:t>
            </a:r>
            <a:r>
              <a:rPr lang="en-US" sz="1300" dirty="0" err="1"/>
              <a:t>www.weirdunsocializedhomeschoolers.com</a:t>
            </a:r>
            <a:r>
              <a:rPr lang="en-US" sz="1300" dirty="0"/>
              <a:t>/how-to-build-roman-road/</a:t>
            </a:r>
          </a:p>
          <a:p>
            <a:endParaRPr lang="en-US" dirty="0"/>
          </a:p>
          <a:p>
            <a:endParaRPr lang="en-US" dirty="0"/>
          </a:p>
        </p:txBody>
      </p:sp>
      <p:sp>
        <p:nvSpPr>
          <p:cNvPr id="5" name="TextBox 4"/>
          <p:cNvSpPr txBox="1"/>
          <p:nvPr/>
        </p:nvSpPr>
        <p:spPr>
          <a:xfrm>
            <a:off x="877749" y="1661980"/>
            <a:ext cx="2249334" cy="2031325"/>
          </a:xfrm>
          <a:prstGeom prst="rect">
            <a:avLst/>
          </a:prstGeom>
          <a:noFill/>
        </p:spPr>
        <p:txBody>
          <a:bodyPr wrap="none" rtlCol="0">
            <a:spAutoFit/>
          </a:bodyPr>
          <a:lstStyle/>
          <a:p>
            <a:pPr marL="285750" indent="-285750">
              <a:buFont typeface="Arial"/>
              <a:buChar char="•"/>
            </a:pPr>
            <a:r>
              <a:rPr lang="en-US" dirty="0" err="1" smtClean="0"/>
              <a:t>modelshoe</a:t>
            </a:r>
            <a:r>
              <a:rPr lang="en-US" dirty="0" smtClean="0"/>
              <a:t> </a:t>
            </a:r>
            <a:r>
              <a:rPr lang="en-US" dirty="0"/>
              <a:t>box lid</a:t>
            </a:r>
          </a:p>
          <a:p>
            <a:pPr marL="285750" indent="-285750">
              <a:buFont typeface="Arial"/>
              <a:buChar char="•"/>
            </a:pPr>
            <a:r>
              <a:rPr lang="en-US" dirty="0"/>
              <a:t>glue or Mod </a:t>
            </a:r>
            <a:r>
              <a:rPr lang="en-US" dirty="0" err="1"/>
              <a:t>Podge</a:t>
            </a:r>
            <a:endParaRPr lang="en-US" dirty="0"/>
          </a:p>
          <a:p>
            <a:pPr marL="285750" indent="-285750">
              <a:buFont typeface="Arial"/>
              <a:buChar char="•"/>
            </a:pPr>
            <a:r>
              <a:rPr lang="en-US" dirty="0"/>
              <a:t>sand</a:t>
            </a:r>
          </a:p>
          <a:p>
            <a:pPr marL="285750" indent="-285750">
              <a:buFont typeface="Arial"/>
              <a:buChar char="•"/>
            </a:pPr>
            <a:r>
              <a:rPr lang="en-US" dirty="0"/>
              <a:t>aquarium gravel</a:t>
            </a:r>
          </a:p>
          <a:p>
            <a:pPr marL="285750" indent="-285750">
              <a:buFont typeface="Arial"/>
              <a:buChar char="•"/>
            </a:pPr>
            <a:r>
              <a:rPr lang="en-US" dirty="0"/>
              <a:t>plaster of Paris</a:t>
            </a:r>
          </a:p>
          <a:p>
            <a:pPr marL="285750" indent="-285750">
              <a:buFont typeface="Arial"/>
              <a:buChar char="•"/>
            </a:pPr>
            <a:r>
              <a:rPr lang="en-US" dirty="0"/>
              <a:t>smooth stones</a:t>
            </a:r>
          </a:p>
          <a:p>
            <a:endParaRPr lang="en-US" dirty="0"/>
          </a:p>
        </p:txBody>
      </p:sp>
      <p:pic>
        <p:nvPicPr>
          <p:cNvPr id="6" name="Picture 5" descr="How-to-build-a-Roman-R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307" y="1268246"/>
            <a:ext cx="3466994" cy="2640817"/>
          </a:xfrm>
          <a:prstGeom prst="rect">
            <a:avLst/>
          </a:prstGeom>
        </p:spPr>
      </p:pic>
    </p:spTree>
    <p:extLst>
      <p:ext uri="{BB962C8B-B14F-4D97-AF65-F5344CB8AC3E}">
        <p14:creationId xmlns:p14="http://schemas.microsoft.com/office/powerpoint/2010/main" val="146735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00" y="143253"/>
            <a:ext cx="8229600" cy="1143000"/>
          </a:xfrm>
        </p:spPr>
        <p:txBody>
          <a:bodyPr/>
          <a:lstStyle/>
          <a:p>
            <a:r>
              <a:rPr lang="en-US" dirty="0" smtClean="0"/>
              <a:t>Wax Tablets </a:t>
            </a:r>
            <a:endParaRPr lang="en-US" dirty="0"/>
          </a:p>
        </p:txBody>
      </p:sp>
      <p:sp>
        <p:nvSpPr>
          <p:cNvPr id="3" name="Content Placeholder 2"/>
          <p:cNvSpPr>
            <a:spLocks noGrp="1"/>
          </p:cNvSpPr>
          <p:nvPr>
            <p:ph idx="1"/>
          </p:nvPr>
        </p:nvSpPr>
        <p:spPr>
          <a:xfrm>
            <a:off x="186110" y="3525485"/>
            <a:ext cx="8582934" cy="3131332"/>
          </a:xfrm>
        </p:spPr>
        <p:txBody>
          <a:bodyPr>
            <a:normAutofit fontScale="62500" lnSpcReduction="20000"/>
          </a:bodyPr>
          <a:lstStyle/>
          <a:p>
            <a:pPr marL="0" indent="0">
              <a:spcAft>
                <a:spcPts val="0"/>
              </a:spcAft>
              <a:buNone/>
            </a:pPr>
            <a:endParaRPr lang="en-US" sz="2200" dirty="0" smtClean="0"/>
          </a:p>
          <a:p>
            <a:pPr marL="0" indent="0">
              <a:spcAft>
                <a:spcPts val="0"/>
              </a:spcAft>
              <a:buNone/>
            </a:pPr>
            <a:endParaRPr lang="en-US" sz="2200" dirty="0"/>
          </a:p>
          <a:p>
            <a:pPr marL="0" indent="0">
              <a:spcAft>
                <a:spcPts val="0"/>
              </a:spcAft>
              <a:buNone/>
            </a:pPr>
            <a:r>
              <a:rPr lang="en-US" sz="2200" dirty="0" smtClean="0"/>
              <a:t>1. First </a:t>
            </a:r>
            <a:r>
              <a:rPr lang="en-US" sz="2200" dirty="0"/>
              <a:t>cut out four pieces of cardboard – you could use a paperback book for a template. Using a ruler draw a line 2cm in from the edge of two of the pieces. Cut out the </a:t>
            </a:r>
            <a:r>
              <a:rPr lang="en-US" sz="2200" dirty="0" smtClean="0"/>
              <a:t>center </a:t>
            </a:r>
            <a:r>
              <a:rPr lang="en-US" sz="2200" dirty="0"/>
              <a:t>from these two pieces. Stick them on to the rectangles</a:t>
            </a:r>
            <a:r>
              <a:rPr lang="en-US" sz="2200" dirty="0" smtClean="0"/>
              <a:t>.</a:t>
            </a:r>
          </a:p>
          <a:p>
            <a:pPr marL="0" indent="0">
              <a:spcAft>
                <a:spcPts val="0"/>
              </a:spcAft>
              <a:buNone/>
            </a:pPr>
            <a:r>
              <a:rPr lang="en-US" sz="2200" dirty="0" smtClean="0"/>
              <a:t>2. Paint </a:t>
            </a:r>
            <a:r>
              <a:rPr lang="en-US" sz="2200" dirty="0"/>
              <a:t>the cardboard with a mixture of the brown and black paints to make it look like wood</a:t>
            </a:r>
            <a:r>
              <a:rPr lang="en-US" sz="2200" dirty="0" smtClean="0"/>
              <a:t>.</a:t>
            </a:r>
          </a:p>
          <a:p>
            <a:pPr marL="0" indent="0">
              <a:spcAft>
                <a:spcPts val="0"/>
              </a:spcAft>
              <a:buNone/>
            </a:pPr>
            <a:r>
              <a:rPr lang="en-US" sz="2200" dirty="0" smtClean="0"/>
              <a:t>3. Make </a:t>
            </a:r>
            <a:r>
              <a:rPr lang="en-US" sz="2200" dirty="0"/>
              <a:t>some holes on the edges so you can tie some string through the two tablets. You will have to be careful – get an adult to help</a:t>
            </a:r>
            <a:r>
              <a:rPr lang="en-US" sz="2200" dirty="0" smtClean="0"/>
              <a:t>.</a:t>
            </a:r>
          </a:p>
          <a:p>
            <a:pPr marL="0" indent="0">
              <a:spcAft>
                <a:spcPts val="0"/>
              </a:spcAft>
              <a:buNone/>
            </a:pPr>
            <a:r>
              <a:rPr lang="en-US" sz="2200" dirty="0" smtClean="0"/>
              <a:t>4. Once </a:t>
            </a:r>
            <a:r>
              <a:rPr lang="en-US" sz="2200" dirty="0"/>
              <a:t>the paint has dried you can prepare your wax. You will need an adult to do this part. It needs to be melted in a double boiler – put the wax in the bowl or tin, and place it in the saucepan quarter filled with hot water. The pan can now be gently placed on the stove and the wax will slowly melt</a:t>
            </a:r>
            <a:r>
              <a:rPr lang="en-US" sz="2200" dirty="0" smtClean="0"/>
              <a:t>.</a:t>
            </a:r>
          </a:p>
          <a:p>
            <a:pPr marL="0" indent="0">
              <a:spcAft>
                <a:spcPts val="0"/>
              </a:spcAft>
              <a:buNone/>
            </a:pPr>
            <a:r>
              <a:rPr lang="en-US" sz="2200" dirty="0" smtClean="0"/>
              <a:t>5. Once </a:t>
            </a:r>
            <a:r>
              <a:rPr lang="en-US" sz="2200" dirty="0"/>
              <a:t>it is all melted, brush or pour a thin layer into the space in your tablets. Don’t pour in too much or it will just leak out. Once that has set you can pour another layer on top.</a:t>
            </a:r>
          </a:p>
          <a:p>
            <a:pPr marL="0" indent="0">
              <a:spcAft>
                <a:spcPts val="0"/>
              </a:spcAft>
              <a:buNone/>
            </a:pPr>
            <a:r>
              <a:rPr lang="en-US" sz="2200" dirty="0" smtClean="0"/>
              <a:t>6. Leave </a:t>
            </a:r>
            <a:r>
              <a:rPr lang="en-US" sz="2200" dirty="0"/>
              <a:t>the wax to cool down and harden before trying it out.</a:t>
            </a:r>
          </a:p>
          <a:p>
            <a:pPr marL="0" indent="0">
              <a:buNone/>
            </a:pPr>
            <a:endParaRPr lang="en-US" sz="2200" dirty="0" smtClean="0"/>
          </a:p>
          <a:p>
            <a:r>
              <a:rPr lang="en-US" sz="2200" dirty="0"/>
              <a:t>http://</a:t>
            </a:r>
            <a:r>
              <a:rPr lang="en-US" sz="2200" dirty="0" err="1"/>
              <a:t>timetravellerkids.co.uk</a:t>
            </a:r>
            <a:r>
              <a:rPr lang="en-US" sz="2200" dirty="0"/>
              <a:t>/uncategorized/make-roman-wax-writing-tablet/</a:t>
            </a:r>
          </a:p>
        </p:txBody>
      </p:sp>
      <p:sp>
        <p:nvSpPr>
          <p:cNvPr id="4" name="TextBox 3"/>
          <p:cNvSpPr txBox="1"/>
          <p:nvPr/>
        </p:nvSpPr>
        <p:spPr>
          <a:xfrm>
            <a:off x="700660" y="1521864"/>
            <a:ext cx="3339024" cy="2031325"/>
          </a:xfrm>
          <a:prstGeom prst="rect">
            <a:avLst/>
          </a:prstGeom>
          <a:noFill/>
        </p:spPr>
        <p:txBody>
          <a:bodyPr wrap="square" rtlCol="0">
            <a:spAutoFit/>
          </a:bodyPr>
          <a:lstStyle/>
          <a:p>
            <a:r>
              <a:rPr lang="en-US" sz="1200" dirty="0"/>
              <a:t>cardboard</a:t>
            </a:r>
          </a:p>
          <a:p>
            <a:r>
              <a:rPr lang="en-US" sz="1200" dirty="0"/>
              <a:t>glue</a:t>
            </a:r>
          </a:p>
          <a:p>
            <a:r>
              <a:rPr lang="en-US" sz="1200" dirty="0"/>
              <a:t>scissors</a:t>
            </a:r>
          </a:p>
          <a:p>
            <a:r>
              <a:rPr lang="en-US" sz="1200" dirty="0"/>
              <a:t>black and brown poster paint</a:t>
            </a:r>
          </a:p>
          <a:p>
            <a:r>
              <a:rPr lang="en-US" sz="1200" dirty="0"/>
              <a:t>wax – melt some old candle stubs, or buy some wax from a craft shop</a:t>
            </a:r>
          </a:p>
          <a:p>
            <a:r>
              <a:rPr lang="en-US" sz="1200" dirty="0"/>
              <a:t>saucepan and an old bowl or tin</a:t>
            </a:r>
          </a:p>
          <a:p>
            <a:r>
              <a:rPr lang="en-US" sz="1200" dirty="0"/>
              <a:t>Note: If you do not want to use wax I’m sure some non-drying </a:t>
            </a:r>
            <a:r>
              <a:rPr lang="en-US" sz="1200" dirty="0" err="1"/>
              <a:t>modelling</a:t>
            </a:r>
            <a:r>
              <a:rPr lang="en-US" sz="1200" dirty="0"/>
              <a:t> clay would also work well.</a:t>
            </a:r>
          </a:p>
          <a:p>
            <a:endParaRPr lang="en-US" dirty="0"/>
          </a:p>
        </p:txBody>
      </p:sp>
      <p:pic>
        <p:nvPicPr>
          <p:cNvPr id="5" name="Picture 4" descr="waxtab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215" y="1079000"/>
            <a:ext cx="3931710" cy="2606778"/>
          </a:xfrm>
          <a:prstGeom prst="rect">
            <a:avLst/>
          </a:prstGeom>
        </p:spPr>
      </p:pic>
    </p:spTree>
    <p:extLst>
      <p:ext uri="{BB962C8B-B14F-4D97-AF65-F5344CB8AC3E}">
        <p14:creationId xmlns:p14="http://schemas.microsoft.com/office/powerpoint/2010/main" val="399239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Physical Education Activities</a:t>
            </a:r>
            <a:endParaRPr lang="en-US" sz="4800" dirty="0"/>
          </a:p>
        </p:txBody>
      </p:sp>
      <p:sp>
        <p:nvSpPr>
          <p:cNvPr id="3" name="Content Placeholder 2"/>
          <p:cNvSpPr>
            <a:spLocks noGrp="1"/>
          </p:cNvSpPr>
          <p:nvPr>
            <p:ph idx="1"/>
          </p:nvPr>
        </p:nvSpPr>
        <p:spPr>
          <a:xfrm>
            <a:off x="201576" y="2542371"/>
            <a:ext cx="8942424" cy="4471836"/>
          </a:xfrm>
        </p:spPr>
        <p:txBody>
          <a:bodyPr>
            <a:normAutofit fontScale="77500" lnSpcReduction="20000"/>
          </a:bodyPr>
          <a:lstStyle/>
          <a:p>
            <a:pPr>
              <a:spcAft>
                <a:spcPts val="200"/>
              </a:spcAft>
            </a:pPr>
            <a:r>
              <a:rPr lang="en-US" sz="2900" dirty="0" smtClean="0"/>
              <a:t>Students will participate in </a:t>
            </a:r>
            <a:r>
              <a:rPr lang="en-US" sz="2900" dirty="0"/>
              <a:t>c</a:t>
            </a:r>
            <a:r>
              <a:rPr lang="en-US" sz="2900" dirty="0" smtClean="0"/>
              <a:t>hariot races with scooters</a:t>
            </a:r>
          </a:p>
          <a:p>
            <a:pPr>
              <a:spcAft>
                <a:spcPts val="200"/>
              </a:spcAft>
            </a:pPr>
            <a:r>
              <a:rPr lang="en-US" sz="2900" dirty="0" smtClean="0"/>
              <a:t>Students will train like the Roman Soldiers did with weights and other fitness methods. </a:t>
            </a:r>
          </a:p>
          <a:p>
            <a:pPr>
              <a:spcAft>
                <a:spcPts val="200"/>
              </a:spcAft>
            </a:pPr>
            <a:r>
              <a:rPr lang="en-US" sz="2900" dirty="0" smtClean="0"/>
              <a:t>Play </a:t>
            </a:r>
            <a:r>
              <a:rPr lang="en-US" sz="2900" dirty="0"/>
              <a:t>R</a:t>
            </a:r>
            <a:r>
              <a:rPr lang="en-US" sz="2900" dirty="0" smtClean="0"/>
              <a:t>oman tag</a:t>
            </a:r>
          </a:p>
          <a:p>
            <a:pPr lvl="1">
              <a:spcAft>
                <a:spcPts val="200"/>
              </a:spcAft>
            </a:pPr>
            <a:r>
              <a:rPr lang="en-US" sz="2900" dirty="0" smtClean="0"/>
              <a:t>Students who are IT represent Rome and try to tag the other countries as they race across the gym. Once tagged the students have to join hands with Rome and help them tag the </a:t>
            </a:r>
            <a:r>
              <a:rPr lang="en-US" sz="2900" dirty="0" err="1" smtClean="0"/>
              <a:t>remaing</a:t>
            </a:r>
            <a:r>
              <a:rPr lang="en-US" sz="2900" dirty="0" smtClean="0"/>
              <a:t> students. This represents the Roman Empire’s expansion. </a:t>
            </a:r>
          </a:p>
          <a:p>
            <a:pPr>
              <a:spcAft>
                <a:spcPts val="200"/>
              </a:spcAft>
            </a:pPr>
            <a:r>
              <a:rPr lang="en-US" sz="2900" dirty="0" smtClean="0"/>
              <a:t>Play </a:t>
            </a:r>
            <a:r>
              <a:rPr lang="en-US" sz="2900" dirty="0" err="1" smtClean="0"/>
              <a:t>Trigonon</a:t>
            </a:r>
            <a:endParaRPr lang="en-US" sz="2900" dirty="0" smtClean="0"/>
          </a:p>
          <a:p>
            <a:pPr lvl="1">
              <a:spcAft>
                <a:spcPts val="200"/>
              </a:spcAft>
            </a:pPr>
            <a:r>
              <a:rPr lang="en-US" sz="2900" dirty="0" smtClean="0"/>
              <a:t>Students stand 10 feet apart at points of a triangle. 3-6 balls are added into play and passed between players in the same direction. More balls are added and the tempo is sped up. If a player misses the ball three times, they’re out. The game continues until one player is left.  </a:t>
            </a:r>
            <a:endParaRPr lang="en-US" sz="2900" dirty="0"/>
          </a:p>
          <a:p>
            <a:pPr marL="457200" lvl="1" indent="0">
              <a:buNone/>
            </a:pPr>
            <a:endParaRPr lang="en-US" sz="2000" dirty="0" smtClean="0"/>
          </a:p>
          <a:p>
            <a:pPr marL="457200" lvl="1" indent="0">
              <a:buNone/>
            </a:pPr>
            <a:endParaRPr lang="en-US" sz="2000" dirty="0" smtClean="0"/>
          </a:p>
        </p:txBody>
      </p:sp>
      <p:sp>
        <p:nvSpPr>
          <p:cNvPr id="5" name="TextBox 4"/>
          <p:cNvSpPr txBox="1"/>
          <p:nvPr/>
        </p:nvSpPr>
        <p:spPr>
          <a:xfrm>
            <a:off x="-53394" y="1065042"/>
            <a:ext cx="8580060" cy="1477328"/>
          </a:xfrm>
          <a:prstGeom prst="rect">
            <a:avLst/>
          </a:prstGeom>
          <a:noFill/>
        </p:spPr>
        <p:txBody>
          <a:bodyPr wrap="square" rtlCol="0">
            <a:spAutoFit/>
          </a:bodyPr>
          <a:lstStyle/>
          <a:p>
            <a:pPr lvl="1"/>
            <a:endParaRPr lang="en-US" dirty="0"/>
          </a:p>
          <a:p>
            <a:pPr lvl="1"/>
            <a:r>
              <a:rPr lang="en-US" dirty="0"/>
              <a:t>STANDARDS: </a:t>
            </a:r>
            <a:endParaRPr lang="en-US" dirty="0" smtClean="0"/>
          </a:p>
          <a:p>
            <a:pPr lvl="1"/>
            <a:r>
              <a:rPr lang="en-US" dirty="0" smtClean="0"/>
              <a:t>3.3.3 </a:t>
            </a:r>
            <a:r>
              <a:rPr lang="en-US" dirty="0"/>
              <a:t>Participate in moderate to vigorous physical activity</a:t>
            </a:r>
          </a:p>
          <a:p>
            <a:pPr lvl="1"/>
            <a:r>
              <a:rPr lang="en-US" dirty="0" smtClean="0"/>
              <a:t>4.5.3 </a:t>
            </a:r>
            <a:r>
              <a:rPr lang="en-US" dirty="0"/>
              <a:t>Demonstrate cooperation and respect to others, in small groups, to achieve a common </a:t>
            </a:r>
            <a:r>
              <a:rPr lang="en-US" dirty="0" smtClean="0"/>
              <a:t>goal during </a:t>
            </a:r>
            <a:r>
              <a:rPr lang="en-US" dirty="0"/>
              <a:t>physical activity</a:t>
            </a:r>
          </a:p>
        </p:txBody>
      </p:sp>
    </p:spTree>
    <p:extLst>
      <p:ext uri="{BB962C8B-B14F-4D97-AF65-F5344CB8AC3E}">
        <p14:creationId xmlns:p14="http://schemas.microsoft.com/office/powerpoint/2010/main" val="2724736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a:xfrm>
            <a:off x="451076" y="1417639"/>
            <a:ext cx="8405549" cy="4982882"/>
          </a:xfrm>
        </p:spPr>
        <p:txBody>
          <a:bodyPr>
            <a:normAutofit fontScale="85000" lnSpcReduction="20000"/>
          </a:bodyPr>
          <a:lstStyle/>
          <a:p>
            <a:pPr marL="0" lvl="1" indent="0">
              <a:buNone/>
            </a:pPr>
            <a:endParaRPr lang="en-US" dirty="0" smtClean="0"/>
          </a:p>
          <a:p>
            <a:pPr marL="0">
              <a:spcAft>
                <a:spcPts val="0"/>
              </a:spcAft>
            </a:pPr>
            <a:r>
              <a:rPr lang="en-US" dirty="0" smtClean="0"/>
              <a:t>Tours:</a:t>
            </a:r>
          </a:p>
          <a:p>
            <a:pPr marL="0" indent="0">
              <a:spcAft>
                <a:spcPts val="0"/>
              </a:spcAft>
              <a:buNone/>
            </a:pPr>
            <a:r>
              <a:rPr lang="en-US" sz="1600" dirty="0" smtClean="0"/>
              <a:t> </a:t>
            </a:r>
            <a:r>
              <a:rPr lang="en-US" sz="1600" dirty="0">
                <a:hlinkClick r:id="rId2"/>
              </a:rPr>
              <a:t>http://www.italyguides.it/us/roma/</a:t>
            </a:r>
            <a:r>
              <a:rPr lang="en-US" sz="1600" dirty="0" smtClean="0">
                <a:hlinkClick r:id="rId2"/>
              </a:rPr>
              <a:t>rome_italy_travel.htm</a:t>
            </a:r>
            <a:endParaRPr lang="en-US" sz="1600" dirty="0" smtClean="0"/>
          </a:p>
          <a:p>
            <a:pPr marL="0" indent="0">
              <a:spcAft>
                <a:spcPts val="0"/>
              </a:spcAft>
              <a:buNone/>
            </a:pPr>
            <a:r>
              <a:rPr lang="en-US" sz="1600" b="1" dirty="0" smtClean="0"/>
              <a:t>Tour of a Roman Day:</a:t>
            </a:r>
            <a:endParaRPr lang="en-US" sz="1600" b="1" dirty="0" smtClean="0"/>
          </a:p>
          <a:p>
            <a:pPr marL="0" indent="0">
              <a:spcAft>
                <a:spcPts val="0"/>
              </a:spcAft>
              <a:buNone/>
            </a:pPr>
            <a:r>
              <a:rPr lang="en-US" sz="1600" dirty="0"/>
              <a:t>http://</a:t>
            </a:r>
            <a:r>
              <a:rPr lang="en-US" sz="1600" dirty="0" err="1"/>
              <a:t>www.pbs.org</a:t>
            </a:r>
            <a:r>
              <a:rPr lang="en-US" sz="1600" dirty="0"/>
              <a:t>/</a:t>
            </a:r>
            <a:r>
              <a:rPr lang="en-US" sz="1600" dirty="0" err="1"/>
              <a:t>wgbh</a:t>
            </a:r>
            <a:r>
              <a:rPr lang="en-US" sz="1600" dirty="0"/>
              <a:t>/nova/</a:t>
            </a:r>
            <a:r>
              <a:rPr lang="en-US" sz="1600" dirty="0" err="1"/>
              <a:t>lostempires</a:t>
            </a:r>
            <a:r>
              <a:rPr lang="en-US" sz="1600" dirty="0"/>
              <a:t>/roman/</a:t>
            </a:r>
            <a:r>
              <a:rPr lang="en-US" sz="1600" dirty="0" err="1"/>
              <a:t>day.html</a:t>
            </a:r>
            <a:r>
              <a:rPr lang="en-US" sz="1600" dirty="0"/>
              <a:t> </a:t>
            </a:r>
            <a:endParaRPr lang="en-US" sz="1600" dirty="0" smtClean="0"/>
          </a:p>
          <a:p>
            <a:pPr marL="0" indent="0">
              <a:spcAft>
                <a:spcPts val="0"/>
              </a:spcAft>
              <a:buNone/>
            </a:pPr>
            <a:r>
              <a:rPr lang="en-US" sz="1600" b="1" dirty="0" err="1" smtClean="0"/>
              <a:t>Colosseum</a:t>
            </a:r>
            <a:r>
              <a:rPr lang="en-US" sz="1600" b="1" dirty="0" smtClean="0"/>
              <a:t>: </a:t>
            </a:r>
            <a:endParaRPr lang="en-US" sz="1600" b="1" dirty="0" smtClean="0"/>
          </a:p>
          <a:p>
            <a:pPr marL="0" indent="0">
              <a:spcAft>
                <a:spcPts val="0"/>
              </a:spcAft>
              <a:buNone/>
            </a:pPr>
            <a:r>
              <a:rPr lang="en-US" sz="1600" dirty="0">
                <a:hlinkClick r:id="rId3"/>
              </a:rPr>
              <a:t>http://www.bbc.co.uk/history/interactive/animations/colosseum/index_embed.shtml</a:t>
            </a:r>
            <a:endParaRPr lang="en-US" sz="1600" dirty="0"/>
          </a:p>
          <a:p>
            <a:pPr marL="0" indent="0">
              <a:spcAft>
                <a:spcPts val="0"/>
              </a:spcAft>
              <a:buNone/>
            </a:pPr>
            <a:endParaRPr lang="en-US" sz="1600" dirty="0" smtClean="0"/>
          </a:p>
          <a:p>
            <a:pPr>
              <a:spcAft>
                <a:spcPts val="0"/>
              </a:spcAft>
            </a:pPr>
            <a:r>
              <a:rPr lang="en-US" dirty="0" smtClean="0"/>
              <a:t>Research:</a:t>
            </a:r>
          </a:p>
          <a:p>
            <a:pPr marL="0" indent="0">
              <a:spcAft>
                <a:spcPts val="200"/>
              </a:spcAft>
              <a:buNone/>
            </a:pPr>
            <a:r>
              <a:rPr lang="en-US" sz="1600" dirty="0"/>
              <a:t>http://www.historyforkids.org/learn/romans</a:t>
            </a:r>
            <a:r>
              <a:rPr lang="en-US" sz="1600" dirty="0" smtClean="0"/>
              <a:t>/</a:t>
            </a:r>
          </a:p>
          <a:p>
            <a:pPr marL="0" lvl="1" indent="0">
              <a:spcAft>
                <a:spcPts val="200"/>
              </a:spcAft>
              <a:buNone/>
            </a:pPr>
            <a:r>
              <a:rPr lang="en-US" sz="1600" dirty="0"/>
              <a:t>http://</a:t>
            </a:r>
            <a:r>
              <a:rPr lang="en-US" sz="1600" dirty="0" err="1"/>
              <a:t>www.pbs.org</a:t>
            </a:r>
            <a:r>
              <a:rPr lang="en-US" sz="1600" dirty="0"/>
              <a:t>/empires/romans/</a:t>
            </a:r>
            <a:r>
              <a:rPr lang="en-US" sz="1600" dirty="0" err="1"/>
              <a:t>specialemperor_game.html</a:t>
            </a:r>
            <a:r>
              <a:rPr lang="en-US" sz="1600" dirty="0"/>
              <a:t>  </a:t>
            </a:r>
          </a:p>
          <a:p>
            <a:pPr marL="0" indent="0">
              <a:spcAft>
                <a:spcPts val="200"/>
              </a:spcAft>
              <a:buNone/>
            </a:pPr>
            <a:r>
              <a:rPr lang="en-US" sz="1600" dirty="0"/>
              <a:t>http://</a:t>
            </a:r>
            <a:r>
              <a:rPr lang="en-US" sz="1600" dirty="0" err="1"/>
              <a:t>www.pbs.org</a:t>
            </a:r>
            <a:r>
              <a:rPr lang="en-US" sz="1600" dirty="0"/>
              <a:t>/empires/romans/empire/</a:t>
            </a:r>
            <a:r>
              <a:rPr lang="en-US" sz="1600" dirty="0" err="1"/>
              <a:t>index.html</a:t>
            </a:r>
            <a:r>
              <a:rPr lang="en-US" sz="1600" dirty="0"/>
              <a:t> </a:t>
            </a:r>
            <a:endParaRPr lang="en-US" sz="1600" dirty="0" smtClean="0"/>
          </a:p>
          <a:p>
            <a:pPr marL="0" indent="0">
              <a:buNone/>
            </a:pPr>
            <a:endParaRPr lang="en-US" dirty="0" smtClean="0"/>
          </a:p>
          <a:p>
            <a:pPr>
              <a:spcAft>
                <a:spcPts val="600"/>
              </a:spcAft>
            </a:pPr>
            <a:r>
              <a:rPr lang="en-US" dirty="0" smtClean="0"/>
              <a:t>Videos:</a:t>
            </a:r>
          </a:p>
          <a:p>
            <a:pPr marL="0" indent="0">
              <a:spcAft>
                <a:spcPts val="600"/>
              </a:spcAft>
              <a:buNone/>
            </a:pPr>
            <a:r>
              <a:rPr lang="en-US" sz="1600" b="1" dirty="0" smtClean="0"/>
              <a:t>Discovery of Aqueduct Source: </a:t>
            </a:r>
            <a:endParaRPr lang="en-US" sz="1600" b="1" dirty="0" smtClean="0"/>
          </a:p>
          <a:p>
            <a:pPr marL="0" indent="0">
              <a:spcAft>
                <a:spcPts val="800"/>
              </a:spcAft>
              <a:buNone/>
            </a:pPr>
            <a:r>
              <a:rPr lang="en-US" sz="1600" dirty="0"/>
              <a:t>http://</a:t>
            </a:r>
            <a:r>
              <a:rPr lang="en-US" sz="1600" dirty="0" err="1"/>
              <a:t>news.discovery.com</a:t>
            </a:r>
            <a:r>
              <a:rPr lang="en-US" sz="1600" dirty="0"/>
              <a:t>/history/videos/archaeology-ancient-roman-aqueduct-source-</a:t>
            </a:r>
            <a:r>
              <a:rPr lang="en-US" sz="1600" dirty="0" err="1"/>
              <a:t>discovered.htm</a:t>
            </a:r>
            <a:endParaRPr lang="en-US" sz="1600" dirty="0"/>
          </a:p>
          <a:p>
            <a:pPr marL="0" indent="0">
              <a:spcAft>
                <a:spcPts val="600"/>
              </a:spcAft>
              <a:buNone/>
            </a:pPr>
            <a:endParaRPr lang="en-US" dirty="0" smtClean="0"/>
          </a:p>
          <a:p>
            <a:pPr marL="0">
              <a:lnSpc>
                <a:spcPct val="70000"/>
              </a:lnSpc>
              <a:spcAft>
                <a:spcPts val="600"/>
              </a:spcAft>
            </a:pPr>
            <a:r>
              <a:rPr lang="en-US" dirty="0" smtClean="0"/>
              <a:t>Pictures:</a:t>
            </a:r>
          </a:p>
          <a:p>
            <a:pPr marL="0" indent="0">
              <a:lnSpc>
                <a:spcPct val="70000"/>
              </a:lnSpc>
              <a:spcAft>
                <a:spcPts val="600"/>
              </a:spcAft>
              <a:buNone/>
            </a:pPr>
            <a:r>
              <a:rPr lang="en-US" sz="1400" b="1" dirty="0" smtClean="0"/>
              <a:t>3D Images of Reconstructed Rome</a:t>
            </a:r>
          </a:p>
          <a:p>
            <a:pPr marL="0" indent="0">
              <a:lnSpc>
                <a:spcPct val="70000"/>
              </a:lnSpc>
              <a:spcAft>
                <a:spcPts val="600"/>
              </a:spcAft>
              <a:buNone/>
            </a:pPr>
            <a:r>
              <a:rPr lang="en-US" sz="1500" dirty="0" smtClean="0"/>
              <a:t>http</a:t>
            </a:r>
            <a:r>
              <a:rPr lang="en-US" sz="1500" dirty="0"/>
              <a:t>://</a:t>
            </a:r>
            <a:r>
              <a:rPr lang="en-US" sz="1500" dirty="0" err="1"/>
              <a:t>romereborn.frischerconsulting.com</a:t>
            </a:r>
            <a:r>
              <a:rPr lang="en-US" sz="1500" dirty="0"/>
              <a:t>/gallery-</a:t>
            </a:r>
            <a:r>
              <a:rPr lang="en-US" sz="1500" dirty="0" err="1"/>
              <a:t>current.php</a:t>
            </a:r>
            <a:endParaRPr lang="en-US" sz="1500" dirty="0" smtClean="0"/>
          </a:p>
          <a:p>
            <a:endParaRPr lang="en-US" dirty="0" smtClean="0"/>
          </a:p>
        </p:txBody>
      </p:sp>
    </p:spTree>
    <p:extLst>
      <p:ext uri="{BB962C8B-B14F-4D97-AF65-F5344CB8AC3E}">
        <p14:creationId xmlns:p14="http://schemas.microsoft.com/office/powerpoint/2010/main" val="26258720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t>
            </a:r>
            <a:endParaRPr lang="en-US" dirty="0"/>
          </a:p>
        </p:txBody>
      </p:sp>
      <p:sp>
        <p:nvSpPr>
          <p:cNvPr id="3" name="Content Placeholder 2"/>
          <p:cNvSpPr>
            <a:spLocks noGrp="1"/>
          </p:cNvSpPr>
          <p:nvPr>
            <p:ph idx="1"/>
          </p:nvPr>
        </p:nvSpPr>
        <p:spPr>
          <a:xfrm>
            <a:off x="197057" y="1417638"/>
            <a:ext cx="8769044" cy="5440362"/>
          </a:xfrm>
        </p:spPr>
        <p:txBody>
          <a:bodyPr>
            <a:normAutofit fontScale="40000" lnSpcReduction="20000"/>
          </a:bodyPr>
          <a:lstStyle/>
          <a:p>
            <a:pPr>
              <a:lnSpc>
                <a:spcPct val="120000"/>
              </a:lnSpc>
              <a:spcAft>
                <a:spcPts val="0"/>
              </a:spcAft>
            </a:pPr>
            <a:r>
              <a:rPr lang="en-US" sz="4000" dirty="0" smtClean="0"/>
              <a:t>Fiction:</a:t>
            </a:r>
          </a:p>
          <a:p>
            <a:pPr marL="0" indent="0">
              <a:lnSpc>
                <a:spcPct val="120000"/>
              </a:lnSpc>
              <a:spcAft>
                <a:spcPts val="0"/>
              </a:spcAft>
              <a:buNone/>
            </a:pPr>
            <a:r>
              <a:rPr lang="en-US" sz="3500" i="1" dirty="0" smtClean="0"/>
              <a:t>Roman Diary </a:t>
            </a:r>
            <a:r>
              <a:rPr lang="en-US" sz="3500" dirty="0" smtClean="0"/>
              <a:t>by Richard Platt &amp; David </a:t>
            </a:r>
            <a:r>
              <a:rPr lang="en-US" sz="3500" dirty="0" err="1" smtClean="0"/>
              <a:t>Parkins</a:t>
            </a:r>
            <a:endParaRPr lang="en-US" sz="3500" dirty="0" smtClean="0"/>
          </a:p>
          <a:p>
            <a:pPr marL="0" indent="0">
              <a:lnSpc>
                <a:spcPct val="120000"/>
              </a:lnSpc>
              <a:spcAft>
                <a:spcPts val="0"/>
              </a:spcAft>
              <a:buNone/>
            </a:pPr>
            <a:r>
              <a:rPr lang="en-US" sz="3500" i="1" dirty="0" smtClean="0"/>
              <a:t>Rotten Romans </a:t>
            </a:r>
            <a:r>
              <a:rPr lang="en-US" sz="3500" dirty="0" smtClean="0"/>
              <a:t>by Terry </a:t>
            </a:r>
            <a:r>
              <a:rPr lang="en-US" sz="3500" dirty="0" err="1" smtClean="0"/>
              <a:t>Deary</a:t>
            </a:r>
            <a:r>
              <a:rPr lang="en-US" sz="3500" dirty="0" smtClean="0"/>
              <a:t> </a:t>
            </a:r>
          </a:p>
          <a:p>
            <a:pPr marL="0" indent="0">
              <a:lnSpc>
                <a:spcPct val="120000"/>
              </a:lnSpc>
              <a:spcAft>
                <a:spcPts val="0"/>
              </a:spcAft>
              <a:buNone/>
            </a:pPr>
            <a:r>
              <a:rPr lang="en-US" sz="3500" i="1" dirty="0" smtClean="0"/>
              <a:t>Mira’s Diary: Home Sweet Rome </a:t>
            </a:r>
            <a:r>
              <a:rPr lang="en-US" sz="3500" dirty="0" smtClean="0"/>
              <a:t>by Marissa Miles</a:t>
            </a:r>
          </a:p>
          <a:p>
            <a:pPr marL="0" indent="0">
              <a:lnSpc>
                <a:spcPct val="120000"/>
              </a:lnSpc>
              <a:spcAft>
                <a:spcPts val="0"/>
              </a:spcAft>
              <a:buNone/>
            </a:pPr>
            <a:r>
              <a:rPr lang="en-US" sz="3500" i="1" dirty="0" smtClean="0"/>
              <a:t>The Assassins of Rome </a:t>
            </a:r>
            <a:r>
              <a:rPr lang="en-US" sz="3500" dirty="0" smtClean="0"/>
              <a:t>by Caroline Lawrence</a:t>
            </a:r>
          </a:p>
          <a:p>
            <a:pPr marL="0" indent="0">
              <a:lnSpc>
                <a:spcPct val="120000"/>
              </a:lnSpc>
              <a:spcAft>
                <a:spcPts val="0"/>
              </a:spcAft>
              <a:buNone/>
            </a:pPr>
            <a:r>
              <a:rPr lang="en-US" sz="3500" i="1" dirty="0" smtClean="0"/>
              <a:t>See You Later Gladiator </a:t>
            </a:r>
            <a:r>
              <a:rPr lang="en-US" sz="3500" dirty="0" smtClean="0"/>
              <a:t>by Jon </a:t>
            </a:r>
            <a:r>
              <a:rPr lang="en-US" sz="3500" dirty="0" err="1" smtClean="0"/>
              <a:t>Scieszka</a:t>
            </a:r>
            <a:endParaRPr lang="en-US" sz="3500" dirty="0" smtClean="0"/>
          </a:p>
          <a:p>
            <a:pPr marL="0" indent="0">
              <a:lnSpc>
                <a:spcPct val="120000"/>
              </a:lnSpc>
              <a:spcAft>
                <a:spcPts val="0"/>
              </a:spcAft>
              <a:buNone/>
            </a:pPr>
            <a:r>
              <a:rPr lang="en-US" sz="3500" i="1" dirty="0" err="1" smtClean="0"/>
              <a:t>Dorkius</a:t>
            </a:r>
            <a:r>
              <a:rPr lang="en-US" sz="3500" i="1" dirty="0" smtClean="0"/>
              <a:t> </a:t>
            </a:r>
            <a:r>
              <a:rPr lang="en-US" sz="3500" i="1" dirty="0" err="1" smtClean="0"/>
              <a:t>Maxius</a:t>
            </a:r>
            <a:r>
              <a:rPr lang="en-US" sz="3500" i="1" dirty="0" smtClean="0"/>
              <a:t> </a:t>
            </a:r>
            <a:r>
              <a:rPr lang="en-US" sz="3500" dirty="0" smtClean="0"/>
              <a:t>by Tim Collins </a:t>
            </a:r>
            <a:r>
              <a:rPr lang="en-US" sz="3500" dirty="0" smtClean="0">
                <a:hlinkClick r:id="rId2"/>
              </a:rPr>
              <a:t>http://dorkiusmaximus.co.uk/dorkius-world/rome/</a:t>
            </a:r>
            <a:endParaRPr lang="en-US" sz="3500" dirty="0" smtClean="0"/>
          </a:p>
          <a:p>
            <a:pPr marL="0" indent="0">
              <a:lnSpc>
                <a:spcPct val="120000"/>
              </a:lnSpc>
              <a:spcAft>
                <a:spcPts val="0"/>
              </a:spcAft>
              <a:buNone/>
            </a:pPr>
            <a:r>
              <a:rPr lang="en-US" sz="3500" i="1" dirty="0" smtClean="0"/>
              <a:t>Twice Freed </a:t>
            </a:r>
            <a:r>
              <a:rPr lang="en-US" sz="3500" dirty="0" smtClean="0"/>
              <a:t>by Patricia St. John</a:t>
            </a:r>
          </a:p>
          <a:p>
            <a:pPr marL="0" indent="0">
              <a:lnSpc>
                <a:spcPct val="120000"/>
              </a:lnSpc>
              <a:spcAft>
                <a:spcPts val="0"/>
              </a:spcAft>
              <a:buNone/>
            </a:pPr>
            <a:r>
              <a:rPr lang="en-US" sz="3500" i="1" dirty="0" smtClean="0"/>
              <a:t>A Triumph for Flavius </a:t>
            </a:r>
            <a:r>
              <a:rPr lang="en-US" sz="3500" dirty="0" smtClean="0"/>
              <a:t>by Caroline Dale </a:t>
            </a:r>
            <a:r>
              <a:rPr lang="en-US" sz="3500" dirty="0" err="1" smtClean="0"/>
              <a:t>Snedeker</a:t>
            </a:r>
            <a:endParaRPr lang="en-US" sz="3500" dirty="0" smtClean="0"/>
          </a:p>
          <a:p>
            <a:pPr marL="0" indent="0">
              <a:lnSpc>
                <a:spcPct val="120000"/>
              </a:lnSpc>
              <a:spcAft>
                <a:spcPts val="0"/>
              </a:spcAft>
              <a:buNone/>
            </a:pPr>
            <a:r>
              <a:rPr lang="en-US" sz="3500" i="1" dirty="0" smtClean="0"/>
              <a:t>Augustus Caesar’s World </a:t>
            </a:r>
            <a:r>
              <a:rPr lang="en-US" sz="3500" dirty="0" smtClean="0"/>
              <a:t>by Genevieve Foster</a:t>
            </a:r>
            <a:endParaRPr lang="en-US" sz="3500" i="1" dirty="0" smtClean="0"/>
          </a:p>
          <a:p>
            <a:pPr marL="0" indent="0">
              <a:lnSpc>
                <a:spcPct val="120000"/>
              </a:lnSpc>
              <a:spcAft>
                <a:spcPts val="0"/>
              </a:spcAft>
              <a:buNone/>
            </a:pPr>
            <a:endParaRPr lang="en-US" sz="2900" dirty="0" smtClean="0"/>
          </a:p>
          <a:p>
            <a:pPr>
              <a:lnSpc>
                <a:spcPct val="120000"/>
              </a:lnSpc>
              <a:spcAft>
                <a:spcPts val="0"/>
              </a:spcAft>
            </a:pPr>
            <a:r>
              <a:rPr lang="en-US" sz="4000" dirty="0" smtClean="0"/>
              <a:t>Non-Fiction: </a:t>
            </a:r>
          </a:p>
          <a:p>
            <a:pPr marL="0" indent="0">
              <a:lnSpc>
                <a:spcPct val="120000"/>
              </a:lnSpc>
              <a:spcAft>
                <a:spcPts val="0"/>
              </a:spcAft>
              <a:buNone/>
            </a:pPr>
            <a:r>
              <a:rPr lang="en-US" sz="3500" i="1" dirty="0" smtClean="0"/>
              <a:t>Life and Times of Cicero, Life and Times of Nero, Life and Times of Julius Caesar, Life and Times of Constantine </a:t>
            </a:r>
            <a:r>
              <a:rPr lang="en-US" sz="3500" dirty="0" smtClean="0"/>
              <a:t>by Kathleen Tracy</a:t>
            </a:r>
            <a:endParaRPr lang="en-US" sz="3500" i="1" dirty="0" smtClean="0"/>
          </a:p>
          <a:p>
            <a:pPr marL="0" indent="0">
              <a:lnSpc>
                <a:spcPct val="120000"/>
              </a:lnSpc>
              <a:spcAft>
                <a:spcPts val="0"/>
              </a:spcAft>
              <a:buNone/>
            </a:pPr>
            <a:r>
              <a:rPr lang="en-US" sz="3500" i="1" dirty="0" smtClean="0"/>
              <a:t>People Who Made History in Ancient Rome</a:t>
            </a:r>
            <a:r>
              <a:rPr lang="en-US" sz="3500" dirty="0" smtClean="0"/>
              <a:t> by Patricia Levy</a:t>
            </a:r>
            <a:endParaRPr lang="en-US" sz="3500" i="1" dirty="0" smtClean="0"/>
          </a:p>
          <a:p>
            <a:pPr marL="0" indent="0">
              <a:lnSpc>
                <a:spcPct val="120000"/>
              </a:lnSpc>
              <a:spcAft>
                <a:spcPts val="0"/>
              </a:spcAft>
              <a:buNone/>
            </a:pPr>
            <a:r>
              <a:rPr lang="en-US" sz="3500" i="1" dirty="0" smtClean="0"/>
              <a:t>Technology in Times Past: Ancient Rome </a:t>
            </a:r>
            <a:r>
              <a:rPr lang="en-US" sz="3500" dirty="0" smtClean="0"/>
              <a:t>by Robert </a:t>
            </a:r>
            <a:r>
              <a:rPr lang="en-US" sz="3500" dirty="0" err="1" smtClean="0"/>
              <a:t>Snedden</a:t>
            </a:r>
            <a:r>
              <a:rPr lang="en-US" sz="3500" dirty="0" smtClean="0"/>
              <a:t> </a:t>
            </a:r>
            <a:endParaRPr lang="en-US" sz="3500" i="1" dirty="0" smtClean="0"/>
          </a:p>
          <a:p>
            <a:pPr marL="0" indent="0">
              <a:lnSpc>
                <a:spcPct val="120000"/>
              </a:lnSpc>
              <a:spcAft>
                <a:spcPts val="0"/>
              </a:spcAft>
              <a:buNone/>
            </a:pPr>
            <a:r>
              <a:rPr lang="en-US" sz="3500" i="1" dirty="0" smtClean="0"/>
              <a:t>Look Around A Roman Amphitheatre </a:t>
            </a:r>
            <a:r>
              <a:rPr lang="en-US" sz="3500" dirty="0" smtClean="0"/>
              <a:t>by Jan Bingham</a:t>
            </a:r>
          </a:p>
          <a:p>
            <a:pPr marL="0" indent="0">
              <a:lnSpc>
                <a:spcPct val="120000"/>
              </a:lnSpc>
              <a:spcAft>
                <a:spcPts val="0"/>
              </a:spcAft>
              <a:buNone/>
            </a:pPr>
            <a:r>
              <a:rPr lang="en-US" sz="3500" i="1" dirty="0" smtClean="0"/>
              <a:t>Top 10 Worst Things About Ancient Rome You Wouldn’t Want to Know </a:t>
            </a:r>
            <a:r>
              <a:rPr lang="en-US" sz="3500" dirty="0" smtClean="0"/>
              <a:t>by Victoria England</a:t>
            </a:r>
          </a:p>
          <a:p>
            <a:pPr marL="0" indent="0">
              <a:lnSpc>
                <a:spcPct val="120000"/>
              </a:lnSpc>
              <a:spcAft>
                <a:spcPts val="0"/>
              </a:spcAft>
              <a:buNone/>
            </a:pPr>
            <a:r>
              <a:rPr lang="en-US" sz="3500" i="1" dirty="0" smtClean="0"/>
              <a:t>Gladiator </a:t>
            </a:r>
            <a:r>
              <a:rPr lang="en-US" sz="3500" dirty="0" smtClean="0"/>
              <a:t>by Deborah Murrell </a:t>
            </a:r>
            <a:endParaRPr lang="en-US" sz="3500" i="1" dirty="0" smtClean="0"/>
          </a:p>
          <a:p>
            <a:pPr marL="0" indent="0">
              <a:lnSpc>
                <a:spcPct val="120000"/>
              </a:lnSpc>
              <a:spcAft>
                <a:spcPts val="0"/>
              </a:spcAft>
              <a:buNone/>
            </a:pPr>
            <a:r>
              <a:rPr lang="en-US" sz="3500" i="1" dirty="0" smtClean="0"/>
              <a:t>What did the Ancient Romans do for me </a:t>
            </a:r>
            <a:r>
              <a:rPr lang="en-US" sz="3500" dirty="0" smtClean="0"/>
              <a:t>by Patrick </a:t>
            </a:r>
            <a:r>
              <a:rPr lang="en-US" sz="3500" dirty="0" err="1" smtClean="0"/>
              <a:t>Catel</a:t>
            </a:r>
            <a:r>
              <a:rPr lang="en-US" sz="3500" dirty="0" smtClean="0"/>
              <a:t> </a:t>
            </a:r>
          </a:p>
          <a:p>
            <a:pPr marL="0" indent="0">
              <a:lnSpc>
                <a:spcPct val="120000"/>
              </a:lnSpc>
              <a:spcAft>
                <a:spcPts val="0"/>
              </a:spcAft>
              <a:buNone/>
            </a:pPr>
            <a:r>
              <a:rPr lang="en-US" sz="3500" i="1" dirty="0" smtClean="0"/>
              <a:t>Your Travel Guide to Ancient Rome </a:t>
            </a:r>
            <a:r>
              <a:rPr lang="en-US" sz="3500" dirty="0" smtClean="0"/>
              <a:t>by Rita J. Markel</a:t>
            </a:r>
          </a:p>
          <a:p>
            <a:pPr marL="0" indent="0">
              <a:lnSpc>
                <a:spcPct val="120000"/>
              </a:lnSpc>
              <a:spcAft>
                <a:spcPts val="0"/>
              </a:spcAft>
              <a:buNone/>
            </a:pPr>
            <a:r>
              <a:rPr lang="en-US" sz="3500" i="1" dirty="0" smtClean="0"/>
              <a:t>Women in Ancient Rome </a:t>
            </a:r>
            <a:r>
              <a:rPr lang="en-US" sz="3500" dirty="0" smtClean="0"/>
              <a:t>by Fiona Macdonald</a:t>
            </a:r>
          </a:p>
          <a:p>
            <a:pPr marL="0" indent="0">
              <a:lnSpc>
                <a:spcPct val="120000"/>
              </a:lnSpc>
              <a:spcAft>
                <a:spcPts val="0"/>
              </a:spcAft>
              <a:buNone/>
            </a:pPr>
            <a:r>
              <a:rPr lang="en-US" sz="3500" i="1" dirty="0" smtClean="0"/>
              <a:t>100 Things You Should Know About Ancient Rome </a:t>
            </a:r>
            <a:r>
              <a:rPr lang="en-US" sz="3500" dirty="0" smtClean="0"/>
              <a:t>by Fiona MacDonald</a:t>
            </a:r>
          </a:p>
          <a:p>
            <a:pPr marL="0" indent="0">
              <a:lnSpc>
                <a:spcPct val="120000"/>
              </a:lnSpc>
              <a:spcAft>
                <a:spcPts val="0"/>
              </a:spcAft>
              <a:buNone/>
            </a:pPr>
            <a:r>
              <a:rPr lang="en-US" sz="3500" i="1" dirty="0" smtClean="0"/>
              <a:t>Ancient Rome and Pompeii </a:t>
            </a:r>
            <a:r>
              <a:rPr lang="en-US" sz="3500" dirty="0" smtClean="0"/>
              <a:t>by Mary Pope Osborne and Natalie Pope Boyce</a:t>
            </a:r>
            <a:endParaRPr lang="en-US" sz="3500" i="1"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819272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Strategies</a:t>
            </a:r>
            <a:endParaRPr lang="en-US" dirty="0"/>
          </a:p>
        </p:txBody>
      </p:sp>
      <p:sp>
        <p:nvSpPr>
          <p:cNvPr id="3" name="Content Placeholder 2"/>
          <p:cNvSpPr>
            <a:spLocks noGrp="1"/>
          </p:cNvSpPr>
          <p:nvPr>
            <p:ph idx="1"/>
          </p:nvPr>
        </p:nvSpPr>
        <p:spPr>
          <a:xfrm>
            <a:off x="571500" y="1905000"/>
            <a:ext cx="8250852" cy="4612502"/>
          </a:xfrm>
        </p:spPr>
        <p:txBody>
          <a:bodyPr>
            <a:normAutofit fontScale="77500" lnSpcReduction="20000"/>
          </a:bodyPr>
          <a:lstStyle/>
          <a:p>
            <a:r>
              <a:rPr lang="en-US" dirty="0" smtClean="0"/>
              <a:t>Activate Background Knowledge: Students will think about what they already know of Rome. </a:t>
            </a:r>
          </a:p>
          <a:p>
            <a:r>
              <a:rPr lang="en-US" dirty="0" smtClean="0"/>
              <a:t>Consider the Audience: students will adapt their pantomime presentations, myths, plays and biographies to their audience.</a:t>
            </a:r>
          </a:p>
          <a:p>
            <a:r>
              <a:rPr lang="en-US" dirty="0" smtClean="0"/>
              <a:t>Elaborate: students will add details to their creation myths and plays to develop ideas more completely. </a:t>
            </a:r>
          </a:p>
          <a:p>
            <a:r>
              <a:rPr lang="en-US" dirty="0" smtClean="0"/>
              <a:t>Observe: students will examine examples of Ancient Roman mosaics.</a:t>
            </a:r>
          </a:p>
          <a:p>
            <a:r>
              <a:rPr lang="en-US" dirty="0" smtClean="0"/>
              <a:t>Take Notes: students will take notes as they research different aspects of Ancient Rome. </a:t>
            </a:r>
          </a:p>
          <a:p>
            <a:r>
              <a:rPr lang="en-US" dirty="0" smtClean="0"/>
              <a:t>Generate: students will brainstorm ideas, topics for their projects. </a:t>
            </a:r>
            <a:endParaRPr lang="en-US" dirty="0" smtClean="0"/>
          </a:p>
          <a:p>
            <a:r>
              <a:rPr lang="en-US" dirty="0" smtClean="0"/>
              <a:t>Visualizing: students will visualize what it is like to live in Ancient Rome. </a:t>
            </a:r>
            <a:endParaRPr lang="en-US" dirty="0" smtClean="0"/>
          </a:p>
          <a:p>
            <a:endParaRPr lang="en-US" dirty="0" smtClean="0"/>
          </a:p>
          <a:p>
            <a:endParaRPr lang="en-US" dirty="0" smtClean="0"/>
          </a:p>
        </p:txBody>
      </p:sp>
    </p:spTree>
    <p:extLst>
      <p:ext uri="{BB962C8B-B14F-4D97-AF65-F5344CB8AC3E}">
        <p14:creationId xmlns:p14="http://schemas.microsoft.com/office/powerpoint/2010/main" val="26243038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Patterns</a:t>
            </a:r>
            <a:endParaRPr lang="en-US" dirty="0"/>
          </a:p>
        </p:txBody>
      </p:sp>
      <p:sp>
        <p:nvSpPr>
          <p:cNvPr id="3" name="Content Placeholder 2"/>
          <p:cNvSpPr>
            <a:spLocks noGrp="1"/>
          </p:cNvSpPr>
          <p:nvPr>
            <p:ph idx="1"/>
          </p:nvPr>
        </p:nvSpPr>
        <p:spPr>
          <a:xfrm>
            <a:off x="457200" y="1800168"/>
            <a:ext cx="8229600" cy="4525963"/>
          </a:xfrm>
        </p:spPr>
        <p:txBody>
          <a:bodyPr>
            <a:normAutofit fontScale="85000" lnSpcReduction="20000"/>
          </a:bodyPr>
          <a:lstStyle/>
          <a:p>
            <a:r>
              <a:rPr lang="en-US" b="1" dirty="0" smtClean="0"/>
              <a:t>Large Group: </a:t>
            </a:r>
            <a:r>
              <a:rPr lang="en-US" dirty="0" smtClean="0"/>
              <a:t>grand conversations, viewing videos, viewing virtual tours, creating a timeline, Roman Tag, observing the </a:t>
            </a:r>
            <a:r>
              <a:rPr lang="en-US" dirty="0" smtClean="0"/>
              <a:t>operations of </a:t>
            </a:r>
            <a:r>
              <a:rPr lang="en-US" dirty="0" smtClean="0"/>
              <a:t>an aqueduct, graphic organizers of Latin </a:t>
            </a:r>
            <a:r>
              <a:rPr lang="en-US" dirty="0" smtClean="0"/>
              <a:t>words, analyzing and discussing Aqueduct systems, create a word wall, listen to readings of myths and the </a:t>
            </a:r>
            <a:r>
              <a:rPr lang="en-US" i="1" dirty="0" err="1" smtClean="0"/>
              <a:t>Aeneid</a:t>
            </a:r>
            <a:r>
              <a:rPr lang="en-US" i="1" dirty="0" smtClean="0"/>
              <a:t>, </a:t>
            </a:r>
            <a:r>
              <a:rPr lang="en-US" dirty="0" smtClean="0"/>
              <a:t>listening to Latin</a:t>
            </a:r>
            <a:endParaRPr lang="en-US" dirty="0" smtClean="0"/>
          </a:p>
          <a:p>
            <a:r>
              <a:rPr lang="en-US" b="1" dirty="0" smtClean="0"/>
              <a:t>Small Group:  </a:t>
            </a:r>
            <a:r>
              <a:rPr lang="en-US" dirty="0" smtClean="0"/>
              <a:t>read to partners, writing and acting out a play, preparing and gathering costumes, Chariot Races, building a Roman Road, performing a pantomime of a Roman battle, comparing musical instruments, Student Senate activity, speaking </a:t>
            </a:r>
            <a:r>
              <a:rPr lang="en-US" dirty="0" smtClean="0"/>
              <a:t>Latin, dress costumes, playing </a:t>
            </a:r>
            <a:r>
              <a:rPr lang="en-US" dirty="0" err="1" smtClean="0"/>
              <a:t>Trigonon</a:t>
            </a:r>
            <a:r>
              <a:rPr lang="en-US" dirty="0" smtClean="0"/>
              <a:t>, building </a:t>
            </a:r>
            <a:r>
              <a:rPr lang="en-US" dirty="0"/>
              <a:t>an </a:t>
            </a:r>
            <a:r>
              <a:rPr lang="en-US" dirty="0" err="1"/>
              <a:t>archread</a:t>
            </a:r>
            <a:r>
              <a:rPr lang="en-US" dirty="0"/>
              <a:t> fiction and non-fiction </a:t>
            </a:r>
            <a:r>
              <a:rPr lang="en-US" dirty="0" smtClean="0"/>
              <a:t>texts</a:t>
            </a:r>
            <a:endParaRPr lang="en-US" dirty="0" smtClean="0"/>
          </a:p>
          <a:p>
            <a:r>
              <a:rPr lang="en-US" b="1" dirty="0" smtClean="0"/>
              <a:t>Individual</a:t>
            </a:r>
            <a:r>
              <a:rPr lang="en-US" dirty="0" smtClean="0"/>
              <a:t>: research, reading their myths, taking notes, writing a myth, writing a biography, creating a mosaic, building an arch, fitness training, creating a Roman wax tablet, Roman Numeral practice, analyzing the Pantheon, making their </a:t>
            </a:r>
            <a:r>
              <a:rPr lang="en-US" dirty="0" smtClean="0"/>
              <a:t>maps, research historic events and people in research people, present biographies, writing poetry, read fiction and non-fiction texts</a:t>
            </a:r>
            <a:endParaRPr lang="en-US" dirty="0"/>
          </a:p>
        </p:txBody>
      </p:sp>
    </p:spTree>
    <p:extLst>
      <p:ext uri="{BB962C8B-B14F-4D97-AF65-F5344CB8AC3E}">
        <p14:creationId xmlns:p14="http://schemas.microsoft.com/office/powerpoint/2010/main" val="3039621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79427784"/>
              </p:ext>
            </p:extLst>
          </p:nvPr>
        </p:nvGraphicFramePr>
        <p:xfrm>
          <a:off x="179751" y="66245"/>
          <a:ext cx="8796168" cy="6487887"/>
        </p:xfrm>
        <a:graphic>
          <a:graphicData uri="http://schemas.openxmlformats.org/drawingml/2006/table">
            <a:tbl>
              <a:tblPr firstRow="1" bandRow="1">
                <a:tableStyleId>{5C22544A-7EE6-4342-B048-85BDC9FD1C3A}</a:tableStyleId>
              </a:tblPr>
              <a:tblGrid>
                <a:gridCol w="1231282"/>
                <a:gridCol w="1632767"/>
                <a:gridCol w="1290088"/>
                <a:gridCol w="1572294"/>
                <a:gridCol w="1411034"/>
                <a:gridCol w="1658703"/>
              </a:tblGrid>
              <a:tr h="626171">
                <a:tc>
                  <a:txBody>
                    <a:bodyPr/>
                    <a:lstStyle/>
                    <a:p>
                      <a:endParaRPr lang="en-US" dirty="0"/>
                    </a:p>
                  </a:txBody>
                  <a:tcPr/>
                </a:tc>
                <a:tc>
                  <a:txBody>
                    <a:bodyPr/>
                    <a:lstStyle/>
                    <a:p>
                      <a:r>
                        <a:rPr lang="en-US" dirty="0" smtClean="0"/>
                        <a:t>Monday</a:t>
                      </a:r>
                    </a:p>
                    <a:p>
                      <a:r>
                        <a:rPr lang="en-US" dirty="0" smtClean="0"/>
                        <a:t>(Foundation)</a:t>
                      </a:r>
                      <a:endParaRPr lang="en-US" dirty="0"/>
                    </a:p>
                  </a:txBody>
                  <a:tcPr/>
                </a:tc>
                <a:tc>
                  <a:txBody>
                    <a:bodyPr/>
                    <a:lstStyle/>
                    <a:p>
                      <a:r>
                        <a:rPr lang="en-US" dirty="0" smtClean="0"/>
                        <a:t>Tuesday</a:t>
                      </a:r>
                    </a:p>
                    <a:p>
                      <a:r>
                        <a:rPr lang="en-US" dirty="0" smtClean="0"/>
                        <a:t>(Empire)</a:t>
                      </a:r>
                      <a:endParaRPr lang="en-US" dirty="0"/>
                    </a:p>
                  </a:txBody>
                  <a:tcPr/>
                </a:tc>
                <a:tc>
                  <a:txBody>
                    <a:bodyPr/>
                    <a:lstStyle/>
                    <a:p>
                      <a:r>
                        <a:rPr lang="en-US" dirty="0" smtClean="0"/>
                        <a:t>Wednesday</a:t>
                      </a:r>
                    </a:p>
                    <a:p>
                      <a:r>
                        <a:rPr lang="en-US" dirty="0" smtClean="0"/>
                        <a:t>(Daily Life)</a:t>
                      </a:r>
                      <a:endParaRPr lang="en-US" dirty="0"/>
                    </a:p>
                  </a:txBody>
                  <a:tcPr/>
                </a:tc>
                <a:tc>
                  <a:txBody>
                    <a:bodyPr/>
                    <a:lstStyle/>
                    <a:p>
                      <a:r>
                        <a:rPr lang="en-US" dirty="0" smtClean="0"/>
                        <a:t>Thursday</a:t>
                      </a:r>
                    </a:p>
                    <a:p>
                      <a:r>
                        <a:rPr lang="en-US" baseline="0" dirty="0" smtClean="0"/>
                        <a:t>(Daily Life) </a:t>
                      </a:r>
                      <a:endParaRPr lang="en-US" dirty="0"/>
                    </a:p>
                  </a:txBody>
                  <a:tcPr/>
                </a:tc>
                <a:tc>
                  <a:txBody>
                    <a:bodyPr/>
                    <a:lstStyle/>
                    <a:p>
                      <a:r>
                        <a:rPr lang="en-US" dirty="0" smtClean="0"/>
                        <a:t>Friday</a:t>
                      </a:r>
                    </a:p>
                    <a:p>
                      <a:r>
                        <a:rPr lang="en-US" dirty="0" smtClean="0"/>
                        <a:t>(Performance)</a:t>
                      </a:r>
                      <a:endParaRPr lang="en-US" dirty="0"/>
                    </a:p>
                  </a:txBody>
                  <a:tcPr/>
                </a:tc>
              </a:tr>
              <a:tr h="1247532">
                <a:tc>
                  <a:txBody>
                    <a:bodyPr/>
                    <a:lstStyle/>
                    <a:p>
                      <a:r>
                        <a:rPr lang="en-US" dirty="0" smtClean="0"/>
                        <a:t>Language</a:t>
                      </a:r>
                      <a:r>
                        <a:rPr lang="en-US" baseline="0" dirty="0" smtClean="0"/>
                        <a:t> Arts</a:t>
                      </a:r>
                      <a:endParaRPr lang="en-US" dirty="0"/>
                    </a:p>
                  </a:txBody>
                  <a:tcPr/>
                </a:tc>
                <a:tc>
                  <a:txBody>
                    <a:bodyPr/>
                    <a:lstStyle/>
                    <a:p>
                      <a:pPr marL="0" indent="0">
                        <a:buNone/>
                      </a:pPr>
                      <a:r>
                        <a:rPr lang="en-US" sz="1200" dirty="0" smtClean="0"/>
                        <a:t>1.Teacher</a:t>
                      </a:r>
                      <a:r>
                        <a:rPr lang="en-US" sz="1200" baseline="0" dirty="0" smtClean="0"/>
                        <a:t> will read creation myth of Rome.</a:t>
                      </a:r>
                    </a:p>
                    <a:p>
                      <a:pPr marL="228600" indent="-228600">
                        <a:buAutoNum type="arabicPeriod"/>
                      </a:pPr>
                      <a:endParaRPr lang="en-US" sz="1200" baseline="0" dirty="0" smtClean="0"/>
                    </a:p>
                    <a:p>
                      <a:pPr marL="0" indent="0">
                        <a:buNone/>
                      </a:pPr>
                      <a:r>
                        <a:rPr lang="en-US" sz="1200" baseline="0" dirty="0" smtClean="0"/>
                        <a:t>2. Students will read other myths online.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Students will write</a:t>
                      </a:r>
                      <a:r>
                        <a:rPr lang="en-US" sz="1200" baseline="0" dirty="0" smtClean="0"/>
                        <a:t> their own creation myth.</a:t>
                      </a:r>
                      <a:endParaRPr lang="en-US" sz="1200" dirty="0" smtClean="0"/>
                    </a:p>
                    <a:p>
                      <a:endParaRPr lang="en-US" sz="1200" baseline="0" dirty="0" smtClean="0"/>
                    </a:p>
                    <a:p>
                      <a:r>
                        <a:rPr lang="en-US" sz="1200" baseline="0" dirty="0" smtClean="0"/>
                        <a:t>2. Latin Lesson</a:t>
                      </a:r>
                    </a:p>
                  </a:txBody>
                  <a:tcPr/>
                </a:tc>
                <a:tc>
                  <a:txBody>
                    <a:bodyPr/>
                    <a:lstStyle/>
                    <a:p>
                      <a:r>
                        <a:rPr lang="en-US" sz="1200" dirty="0" smtClean="0"/>
                        <a:t>1.GrandconversationWho lives</a:t>
                      </a:r>
                      <a:r>
                        <a:rPr lang="en-US" sz="1200" baseline="0" dirty="0" smtClean="0"/>
                        <a:t> in Rome?</a:t>
                      </a:r>
                    </a:p>
                    <a:p>
                      <a:endParaRPr lang="en-US" sz="1200" dirty="0" smtClean="0"/>
                    </a:p>
                    <a:p>
                      <a:r>
                        <a:rPr lang="en-US" sz="1200" dirty="0" smtClean="0"/>
                        <a:t>2.View video</a:t>
                      </a:r>
                      <a:r>
                        <a:rPr lang="en-US" sz="1200" baseline="0" dirty="0" smtClean="0"/>
                        <a:t> of daily life</a:t>
                      </a:r>
                    </a:p>
                  </a:txBody>
                  <a:tcPr/>
                </a:tc>
                <a:tc>
                  <a:txBody>
                    <a:bodyPr/>
                    <a:lstStyle/>
                    <a:p>
                      <a:pPr marL="0" indent="0">
                        <a:buNone/>
                      </a:pPr>
                      <a:r>
                        <a:rPr lang="en-US" sz="1200" dirty="0" smtClean="0"/>
                        <a:t>Revision of myths and biographies</a:t>
                      </a:r>
                    </a:p>
                    <a:p>
                      <a:pPr marL="0" indent="0">
                        <a:buNone/>
                      </a:pP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Students will write Colosseum</a:t>
                      </a:r>
                      <a:r>
                        <a:rPr lang="en-US" sz="1200" baseline="0" dirty="0" smtClean="0"/>
                        <a:t> poetry </a:t>
                      </a:r>
                      <a:endParaRPr lang="en-US" sz="1200" dirty="0" smtClean="0"/>
                    </a:p>
                    <a:p>
                      <a:endParaRPr lang="en-US" sz="1200" dirty="0"/>
                    </a:p>
                  </a:txBody>
                  <a:tcPr/>
                </a:tc>
              </a:tr>
              <a:tr h="1011381">
                <a:tc>
                  <a:txBody>
                    <a:bodyPr/>
                    <a:lstStyle/>
                    <a:p>
                      <a:r>
                        <a:rPr lang="en-US" dirty="0" smtClean="0"/>
                        <a:t>Social</a:t>
                      </a:r>
                      <a:r>
                        <a:rPr lang="en-US" baseline="0" dirty="0" smtClean="0"/>
                        <a:t> Studies</a:t>
                      </a:r>
                      <a:endParaRPr lang="en-US" dirty="0"/>
                    </a:p>
                  </a:txBody>
                  <a:tcPr/>
                </a:tc>
                <a:tc>
                  <a:txBody>
                    <a:bodyPr/>
                    <a:lstStyle/>
                    <a:p>
                      <a:pPr marL="0" indent="0">
                        <a:buNone/>
                      </a:pPr>
                      <a:r>
                        <a:rPr lang="en-US" sz="1200" baseline="0" dirty="0" smtClean="0"/>
                        <a:t>1.Grandconversation 2. students will  research famous Romans</a:t>
                      </a:r>
                    </a:p>
                    <a:p>
                      <a:pPr marL="0" indent="0">
                        <a:buNone/>
                      </a:pPr>
                      <a:r>
                        <a:rPr lang="en-US" sz="1200" baseline="0" dirty="0" smtClean="0"/>
                        <a:t>3. Begin Roman Research Journals</a:t>
                      </a:r>
                    </a:p>
                    <a:p>
                      <a:pPr marL="228600" indent="-228600">
                        <a:buAutoNum type="arabicPeriod"/>
                      </a:pPr>
                      <a:endParaRPr lang="en-US" sz="12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 Students will view a maps of the Roman Empire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2. Research and introduce timeline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Begin writing play in groups</a:t>
                      </a:r>
                    </a:p>
                    <a:p>
                      <a:endParaRPr lang="en-US" sz="1200" dirty="0"/>
                    </a:p>
                  </a:txBody>
                  <a:tcPr/>
                </a:tc>
                <a:tc>
                  <a:txBody>
                    <a:bodyPr/>
                    <a:lstStyle/>
                    <a:p>
                      <a:r>
                        <a:rPr lang="en-US" sz="1200" dirty="0" smtClean="0"/>
                        <a:t>Senate</a:t>
                      </a:r>
                      <a:r>
                        <a:rPr lang="en-US" sz="1200" baseline="0" dirty="0" smtClean="0"/>
                        <a:t> Simulation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Play presentations</a:t>
                      </a:r>
                      <a:r>
                        <a:rPr lang="en-US" sz="1200" baseline="0" dirty="0" smtClean="0"/>
                        <a:t> with costumes</a:t>
                      </a:r>
                      <a:endParaRPr lang="en-US" sz="1200" dirty="0" smtClean="0"/>
                    </a:p>
                  </a:txBody>
                  <a:tcPr/>
                </a:tc>
              </a:tr>
              <a:tr h="624279">
                <a:tc>
                  <a:txBody>
                    <a:bodyPr/>
                    <a:lstStyle/>
                    <a:p>
                      <a:r>
                        <a:rPr lang="en-US" dirty="0" smtClean="0"/>
                        <a:t>PE</a:t>
                      </a:r>
                      <a:endParaRPr lang="en-US" dirty="0"/>
                    </a:p>
                  </a:txBody>
                  <a:tcPr/>
                </a:tc>
                <a:tc>
                  <a:txBody>
                    <a:bodyPr/>
                    <a:lstStyle/>
                    <a:p>
                      <a:r>
                        <a:rPr lang="en-US" sz="1200" dirty="0" smtClean="0"/>
                        <a:t>Read</a:t>
                      </a:r>
                      <a:r>
                        <a:rPr lang="en-US" sz="1200" baseline="0" dirty="0" smtClean="0"/>
                        <a:t> fiction non-fiction books </a:t>
                      </a:r>
                      <a:endParaRPr lang="en-US" sz="1200" dirty="0"/>
                    </a:p>
                  </a:txBody>
                  <a:tcPr/>
                </a:tc>
                <a:tc>
                  <a:txBody>
                    <a:bodyPr/>
                    <a:lstStyle/>
                    <a:p>
                      <a:r>
                        <a:rPr lang="en-US" sz="1200" dirty="0" smtClean="0"/>
                        <a:t>Roman tag</a:t>
                      </a:r>
                      <a:endParaRPr lang="en-US" sz="1200" dirty="0"/>
                    </a:p>
                  </a:txBody>
                  <a:tcPr/>
                </a:tc>
                <a:tc>
                  <a:txBody>
                    <a:bodyPr/>
                    <a:lstStyle/>
                    <a:p>
                      <a:r>
                        <a:rPr lang="en-US" sz="1200" baseline="0" dirty="0" smtClean="0"/>
                        <a:t>1. View video clip from Ben </a:t>
                      </a:r>
                      <a:r>
                        <a:rPr lang="en-US" sz="1200" baseline="0" dirty="0" err="1" smtClean="0"/>
                        <a:t>Hur</a:t>
                      </a:r>
                      <a:r>
                        <a:rPr lang="en-US" sz="1200" baseline="0" dirty="0" smtClean="0"/>
                        <a:t>. </a:t>
                      </a:r>
                      <a:endParaRPr lang="en-US" sz="1200" dirty="0" smtClean="0"/>
                    </a:p>
                    <a:p>
                      <a:r>
                        <a:rPr lang="en-US" sz="1200" dirty="0" smtClean="0"/>
                        <a:t>2. Chariot</a:t>
                      </a:r>
                      <a:r>
                        <a:rPr lang="en-US" sz="1200" baseline="0" dirty="0" smtClean="0"/>
                        <a:t> Races</a:t>
                      </a:r>
                      <a:endParaRPr lang="en-US" sz="1200" dirty="0"/>
                    </a:p>
                  </a:txBody>
                  <a:tcPr/>
                </a:tc>
                <a:tc>
                  <a:txBody>
                    <a:bodyPr/>
                    <a:lstStyle/>
                    <a:p>
                      <a:r>
                        <a:rPr lang="en-US" sz="1200" dirty="0" err="1" smtClean="0"/>
                        <a:t>Trigigon</a:t>
                      </a:r>
                      <a:r>
                        <a:rPr lang="en-US" sz="1200" dirty="0" smtClean="0"/>
                        <a:t> Game </a:t>
                      </a:r>
                      <a:endParaRPr lang="en-US" sz="1200" dirty="0"/>
                    </a:p>
                  </a:txBody>
                  <a:tcPr/>
                </a:tc>
                <a:tc>
                  <a:txBody>
                    <a:bodyPr/>
                    <a:lstStyle/>
                    <a:p>
                      <a:endParaRPr lang="en-US" sz="1200"/>
                    </a:p>
                  </a:txBody>
                  <a:tcPr/>
                </a:tc>
              </a:tr>
              <a:tr h="759795">
                <a:tc>
                  <a:txBody>
                    <a:bodyPr/>
                    <a:lstStyle/>
                    <a:p>
                      <a:r>
                        <a:rPr lang="en-US" dirty="0" smtClean="0"/>
                        <a:t>Math</a:t>
                      </a:r>
                      <a:endParaRPr lang="en-US" dirty="0"/>
                    </a:p>
                  </a:txBody>
                  <a:tcPr/>
                </a:tc>
                <a:tc>
                  <a:txBody>
                    <a:bodyPr/>
                    <a:lstStyle/>
                    <a:p>
                      <a:r>
                        <a:rPr lang="en-US" sz="1200" dirty="0" smtClean="0"/>
                        <a:t>Roman Numeral</a:t>
                      </a:r>
                      <a:r>
                        <a:rPr lang="en-US" sz="1200" baseline="0" dirty="0" smtClean="0"/>
                        <a:t> lesson</a:t>
                      </a:r>
                      <a:endParaRPr lang="en-US" sz="1200" dirty="0"/>
                    </a:p>
                  </a:txBody>
                  <a:tcPr/>
                </a:tc>
                <a:tc>
                  <a:txBody>
                    <a:bodyPr/>
                    <a:lstStyle/>
                    <a:p>
                      <a:r>
                        <a:rPr lang="en-US" sz="1200" dirty="0" smtClean="0"/>
                        <a:t>Concept of</a:t>
                      </a:r>
                      <a:r>
                        <a:rPr lang="en-US" sz="1200" baseline="0" dirty="0" smtClean="0"/>
                        <a:t> timeline</a:t>
                      </a:r>
                      <a:endParaRPr lang="en-US" sz="1200" dirty="0"/>
                    </a:p>
                  </a:txBody>
                  <a:tcPr/>
                </a:tc>
                <a:tc>
                  <a:txBody>
                    <a:bodyPr/>
                    <a:lstStyle/>
                    <a:p>
                      <a:r>
                        <a:rPr lang="en-US" sz="1200" dirty="0" smtClean="0"/>
                        <a:t>1. Intro to Pantheon</a:t>
                      </a:r>
                    </a:p>
                    <a:p>
                      <a:r>
                        <a:rPr lang="en-US" sz="1200" dirty="0" smtClean="0"/>
                        <a:t>2. View shapes and design</a:t>
                      </a:r>
                      <a:r>
                        <a:rPr lang="en-US" sz="1200" baseline="0" dirty="0" smtClean="0"/>
                        <a:t> of </a:t>
                      </a:r>
                      <a:r>
                        <a:rPr lang="en-US" sz="1200" dirty="0" smtClean="0"/>
                        <a:t>Pantheon </a:t>
                      </a:r>
                      <a:endParaRPr lang="en-US" sz="1200" dirty="0"/>
                    </a:p>
                  </a:txBody>
                  <a:tcPr/>
                </a:tc>
                <a:tc>
                  <a:txBody>
                    <a:bodyPr/>
                    <a:lstStyle/>
                    <a:p>
                      <a:r>
                        <a:rPr lang="en-US" sz="1200" dirty="0" smtClean="0"/>
                        <a:t>Measure angles of Pantheon</a:t>
                      </a:r>
                      <a:endParaRPr lang="en-US" sz="1200" dirty="0"/>
                    </a:p>
                  </a:txBody>
                  <a:tcPr/>
                </a:tc>
                <a:tc>
                  <a:txBody>
                    <a:bodyPr/>
                    <a:lstStyle/>
                    <a:p>
                      <a:r>
                        <a:rPr lang="en-US" sz="1200" dirty="0" smtClean="0"/>
                        <a:t>Roman Numeral Review and Quiz</a:t>
                      </a:r>
                      <a:endParaRPr lang="en-US" sz="1200" dirty="0"/>
                    </a:p>
                  </a:txBody>
                  <a:tcPr/>
                </a:tc>
              </a:tr>
              <a:tr h="635052">
                <a:tc>
                  <a:txBody>
                    <a:bodyPr/>
                    <a:lstStyle/>
                    <a:p>
                      <a:r>
                        <a:rPr lang="en-US" dirty="0" smtClean="0"/>
                        <a:t>Art/Music</a:t>
                      </a:r>
                      <a:endParaRPr lang="en-US" dirty="0"/>
                    </a:p>
                  </a:txBody>
                  <a:tcPr/>
                </a:tc>
                <a:tc>
                  <a:txBody>
                    <a:bodyPr/>
                    <a:lstStyle/>
                    <a:p>
                      <a:r>
                        <a:rPr lang="en-US" sz="1200" dirty="0" smtClean="0"/>
                        <a:t>Student</a:t>
                      </a:r>
                      <a:r>
                        <a:rPr lang="en-US" sz="1200" baseline="0" dirty="0" smtClean="0"/>
                        <a:t>s will make wax tablets</a:t>
                      </a:r>
                      <a:endParaRPr lang="en-US" sz="1200" dirty="0"/>
                    </a:p>
                  </a:txBody>
                  <a:tcPr/>
                </a:tc>
                <a:tc>
                  <a:txBody>
                    <a:bodyPr/>
                    <a:lstStyle/>
                    <a:p>
                      <a:r>
                        <a:rPr lang="en-US" sz="1200" dirty="0" smtClean="0"/>
                        <a:t>Make</a:t>
                      </a:r>
                      <a:r>
                        <a:rPr lang="en-US" sz="1200" baseline="0" dirty="0" smtClean="0"/>
                        <a:t> “own empire maps”</a:t>
                      </a:r>
                      <a:endParaRPr lang="en-US" sz="1200" dirty="0"/>
                    </a:p>
                  </a:txBody>
                  <a:tcPr/>
                </a:tc>
                <a:tc>
                  <a:txBody>
                    <a:bodyPr/>
                    <a:lstStyle/>
                    <a:p>
                      <a:r>
                        <a:rPr lang="en-US" sz="1200" dirty="0" smtClean="0"/>
                        <a:t>Group</a:t>
                      </a:r>
                      <a:r>
                        <a:rPr lang="en-US" sz="1200" baseline="0" dirty="0" smtClean="0"/>
                        <a:t> Research and Venn diagram of I</a:t>
                      </a:r>
                      <a:r>
                        <a:rPr lang="en-US" sz="1200" dirty="0" smtClean="0"/>
                        <a:t>nstruments</a:t>
                      </a:r>
                      <a:endParaRPr lang="en-US" sz="1200" dirty="0"/>
                    </a:p>
                  </a:txBody>
                  <a:tcPr/>
                </a:tc>
                <a:tc>
                  <a:txBody>
                    <a:bodyPr/>
                    <a:lstStyle/>
                    <a:p>
                      <a:r>
                        <a:rPr lang="en-US" sz="1200" dirty="0" smtClean="0"/>
                        <a:t>Pantomime of Roman Battle</a:t>
                      </a:r>
                      <a:endParaRPr lang="en-US" sz="1200" dirty="0"/>
                    </a:p>
                  </a:txBody>
                  <a:tcPr/>
                </a:tc>
                <a:tc>
                  <a:txBody>
                    <a:bodyPr/>
                    <a:lstStyle/>
                    <a:p>
                      <a:r>
                        <a:rPr lang="en-US" sz="1200" dirty="0" smtClean="0"/>
                        <a:t>Make Mosaics</a:t>
                      </a:r>
                      <a:endParaRPr lang="en-US" sz="1200" dirty="0"/>
                    </a:p>
                  </a:txBody>
                  <a:tcPr/>
                </a:tc>
              </a:tr>
              <a:tr h="972783">
                <a:tc>
                  <a:txBody>
                    <a:bodyPr/>
                    <a:lstStyle/>
                    <a:p>
                      <a:r>
                        <a:rPr lang="en-US" dirty="0" smtClean="0"/>
                        <a:t>Science</a:t>
                      </a:r>
                      <a:endParaRPr lang="en-US" dirty="0"/>
                    </a:p>
                  </a:txBody>
                  <a:tcPr/>
                </a:tc>
                <a:tc>
                  <a:txBody>
                    <a:bodyPr/>
                    <a:lstStyle/>
                    <a:p>
                      <a:r>
                        <a:rPr lang="en-US" sz="1200" baseline="0" dirty="0" smtClean="0"/>
                        <a:t>1.Grandconversation</a:t>
                      </a:r>
                    </a:p>
                    <a:p>
                      <a:r>
                        <a:rPr lang="en-US" sz="1200" baseline="0" dirty="0" smtClean="0"/>
                        <a:t>of Roman inventions</a:t>
                      </a:r>
                    </a:p>
                    <a:p>
                      <a:endParaRPr lang="en-US" sz="1200" baseline="0" dirty="0" smtClean="0"/>
                    </a:p>
                    <a:p>
                      <a:r>
                        <a:rPr lang="en-US" sz="1200" baseline="0" dirty="0" smtClean="0"/>
                        <a:t>2.Create roman road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a:t>
                      </a:r>
                      <a:r>
                        <a:rPr lang="en-US" sz="1200" baseline="0" dirty="0" smtClean="0"/>
                        <a:t> will view </a:t>
                      </a:r>
                      <a:r>
                        <a:rPr lang="en-US" sz="1200" dirty="0" smtClean="0"/>
                        <a:t>aqueduct pictures</a:t>
                      </a:r>
                      <a:r>
                        <a:rPr lang="en-US" sz="1200" baseline="0" dirty="0" smtClean="0"/>
                        <a:t> and presentation of gravity</a:t>
                      </a:r>
                      <a:endParaRPr lang="en-US" sz="1200" dirty="0" smtClean="0"/>
                    </a:p>
                    <a:p>
                      <a:endParaRPr lang="en-US" sz="1200" dirty="0"/>
                    </a:p>
                  </a:txBody>
                  <a:tcPr/>
                </a:tc>
                <a:tc>
                  <a:txBody>
                    <a:bodyPr/>
                    <a:lstStyle/>
                    <a:p>
                      <a:r>
                        <a:rPr lang="en-US" sz="1200" dirty="0" smtClean="0"/>
                        <a:t>Small Group Virtual tours of baths, Colosseum, Pantheon, Forum</a:t>
                      </a:r>
                    </a:p>
                    <a:p>
                      <a:endParaRPr lang="en-US" sz="1200" dirty="0" smtClean="0"/>
                    </a:p>
                    <a:p>
                      <a:r>
                        <a:rPr lang="en-US" sz="1200" dirty="0" smtClean="0"/>
                        <a:t> </a:t>
                      </a:r>
                      <a:endParaRPr lang="en-US" sz="1200" dirty="0"/>
                    </a:p>
                  </a:txBody>
                  <a:tcPr/>
                </a:tc>
                <a:tc>
                  <a:txBody>
                    <a:bodyPr/>
                    <a:lstStyle/>
                    <a:p>
                      <a:r>
                        <a:rPr lang="en-US" sz="1200" dirty="0" smtClean="0"/>
                        <a:t>Arches </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 will present myths</a:t>
                      </a:r>
                      <a:r>
                        <a:rPr lang="en-US" sz="1200" baseline="0" dirty="0" smtClean="0"/>
                        <a:t>, biographies, poems in amphitheater </a:t>
                      </a:r>
                      <a:endParaRPr lang="en-US" sz="1200" dirty="0" smtClean="0"/>
                    </a:p>
                    <a:p>
                      <a:endParaRPr lang="en-US" sz="1200" dirty="0"/>
                    </a:p>
                  </a:txBody>
                  <a:tcPr/>
                </a:tc>
              </a:tr>
            </a:tbl>
          </a:graphicData>
        </a:graphic>
      </p:graphicFrame>
    </p:spTree>
    <p:extLst>
      <p:ext uri="{BB962C8B-B14F-4D97-AF65-F5344CB8AC3E}">
        <p14:creationId xmlns:p14="http://schemas.microsoft.com/office/powerpoint/2010/main" val="15312492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a:t>
            </a:r>
            <a:endParaRPr lang="en-US" dirty="0"/>
          </a:p>
        </p:txBody>
      </p:sp>
      <p:sp>
        <p:nvSpPr>
          <p:cNvPr id="3" name="Content Placeholder 2"/>
          <p:cNvSpPr>
            <a:spLocks noGrp="1"/>
          </p:cNvSpPr>
          <p:nvPr>
            <p:ph idx="1"/>
          </p:nvPr>
        </p:nvSpPr>
        <p:spPr>
          <a:xfrm>
            <a:off x="457200" y="1900879"/>
            <a:ext cx="8229600" cy="4957121"/>
          </a:xfrm>
        </p:spPr>
        <p:txBody>
          <a:bodyPr>
            <a:normAutofit fontScale="62500" lnSpcReduction="20000"/>
          </a:bodyPr>
          <a:lstStyle/>
          <a:p>
            <a:r>
              <a:rPr lang="en-US" dirty="0" smtClean="0"/>
              <a:t>Rubrics for writing myth, biographies, poetry, art </a:t>
            </a:r>
            <a:r>
              <a:rPr lang="en-US" dirty="0" smtClean="0"/>
              <a:t>projects</a:t>
            </a:r>
          </a:p>
          <a:p>
            <a:pPr lvl="1"/>
            <a:r>
              <a:rPr lang="en-US" dirty="0" smtClean="0"/>
              <a:t>6+1 writing Trait Assessments, Poetry Numerical Score</a:t>
            </a:r>
            <a:r>
              <a:rPr lang="en-US" dirty="0" smtClean="0"/>
              <a:t> </a:t>
            </a:r>
            <a:endParaRPr lang="en-US" dirty="0" smtClean="0"/>
          </a:p>
          <a:p>
            <a:r>
              <a:rPr lang="en-US" dirty="0" smtClean="0"/>
              <a:t>Checklist of different features, vocabulary incorporated in play</a:t>
            </a:r>
            <a:r>
              <a:rPr lang="en-US" dirty="0" smtClean="0"/>
              <a:t>.</a:t>
            </a:r>
          </a:p>
          <a:p>
            <a:r>
              <a:rPr lang="en-US" dirty="0" smtClean="0"/>
              <a:t>Word wall spelling and usage test. </a:t>
            </a:r>
            <a:r>
              <a:rPr lang="en-US" dirty="0" smtClean="0"/>
              <a:t> </a:t>
            </a:r>
            <a:endParaRPr lang="en-US" dirty="0" smtClean="0"/>
          </a:p>
          <a:p>
            <a:r>
              <a:rPr lang="en-US" dirty="0" smtClean="0"/>
              <a:t>Completion </a:t>
            </a:r>
            <a:r>
              <a:rPr lang="en-US" dirty="0" smtClean="0"/>
              <a:t>of a Roman Numeral review </a:t>
            </a:r>
            <a:r>
              <a:rPr lang="en-US" dirty="0" smtClean="0"/>
              <a:t>sheet</a:t>
            </a:r>
            <a:r>
              <a:rPr lang="en-US" dirty="0" smtClean="0"/>
              <a:t>.</a:t>
            </a:r>
          </a:p>
          <a:p>
            <a:r>
              <a:rPr lang="en-US" dirty="0" smtClean="0"/>
              <a:t>Math geometrical skill assessment.</a:t>
            </a:r>
            <a:endParaRPr lang="en-US" dirty="0" smtClean="0"/>
          </a:p>
          <a:p>
            <a:r>
              <a:rPr lang="en-US" dirty="0" smtClean="0"/>
              <a:t>Observation Check List for </a:t>
            </a:r>
            <a:r>
              <a:rPr lang="en-US" dirty="0" smtClean="0"/>
              <a:t>active participation and following directions in physical education activities. </a:t>
            </a:r>
          </a:p>
          <a:p>
            <a:r>
              <a:rPr lang="en-US" dirty="0"/>
              <a:t>Participation in grand conversations and group discussions</a:t>
            </a:r>
            <a:r>
              <a:rPr lang="en-US" dirty="0" smtClean="0"/>
              <a:t>.</a:t>
            </a:r>
          </a:p>
          <a:p>
            <a:r>
              <a:rPr lang="en-US" dirty="0" smtClean="0"/>
              <a:t>An Archive (portfolio) of all their ancient writings. </a:t>
            </a:r>
            <a:endParaRPr lang="en-US" dirty="0" smtClean="0"/>
          </a:p>
          <a:p>
            <a:r>
              <a:rPr lang="en-US" dirty="0" smtClean="0"/>
              <a:t>Completion of water cycle diagram.</a:t>
            </a:r>
          </a:p>
          <a:p>
            <a:r>
              <a:rPr lang="en-US" dirty="0" smtClean="0"/>
              <a:t>Social Studies map skills assessment. </a:t>
            </a:r>
            <a:endParaRPr lang="en-US" dirty="0"/>
          </a:p>
        </p:txBody>
      </p:sp>
    </p:spTree>
    <p:extLst>
      <p:ext uri="{BB962C8B-B14F-4D97-AF65-F5344CB8AC3E}">
        <p14:creationId xmlns:p14="http://schemas.microsoft.com/office/powerpoint/2010/main" val="18785285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Aqueducts</a:t>
            </a:r>
            <a:endParaRPr lang="en-US" dirty="0"/>
          </a:p>
        </p:txBody>
      </p:sp>
      <p:pic>
        <p:nvPicPr>
          <p:cNvPr id="4" name="Content Placeholder 3" descr="IMG_0740.JPG"/>
          <p:cNvPicPr>
            <a:picLocks noGrp="1" noChangeAspect="1"/>
          </p:cNvPicPr>
          <p:nvPr>
            <p:ph idx="1"/>
          </p:nvPr>
        </p:nvPicPr>
        <p:blipFill>
          <a:blip r:embed="rId2" cstate="print">
            <a:extLst>
              <a:ext uri="{28A0092B-C50C-407E-A947-70E740481C1C}">
                <a14:useLocalDpi xmlns:a14="http://schemas.microsoft.com/office/drawing/2010/main" val="0"/>
              </a:ext>
            </a:extLst>
          </a:blip>
          <a:srcRect t="5354" b="5354"/>
          <a:stretch>
            <a:fillRect/>
          </a:stretch>
        </p:blipFill>
        <p:spPr/>
      </p:pic>
    </p:spTree>
    <p:extLst>
      <p:ext uri="{BB962C8B-B14F-4D97-AF65-F5344CB8AC3E}">
        <p14:creationId xmlns:p14="http://schemas.microsoft.com/office/powerpoint/2010/main" val="259566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680" y="143920"/>
            <a:ext cx="5049831" cy="1630103"/>
          </a:xfrm>
        </p:spPr>
        <p:txBody>
          <a:bodyPr/>
          <a:lstStyle/>
          <a:p>
            <a:r>
              <a:rPr lang="en-US" dirty="0" smtClean="0"/>
              <a:t>Colosseum</a:t>
            </a:r>
            <a:endParaRPr lang="en-US" dirty="0"/>
          </a:p>
        </p:txBody>
      </p:sp>
      <p:pic>
        <p:nvPicPr>
          <p:cNvPr id="4" name="Content Placeholder 3" descr="IMG_0253.JPG"/>
          <p:cNvPicPr>
            <a:picLocks noGrp="1" noChangeAspect="1"/>
          </p:cNvPicPr>
          <p:nvPr>
            <p:ph idx="1"/>
          </p:nvPr>
        </p:nvPicPr>
        <p:blipFill>
          <a:blip r:embed="rId2" cstate="print">
            <a:extLst>
              <a:ext uri="{28A0092B-C50C-407E-A947-70E740481C1C}">
                <a14:useLocalDpi xmlns:a14="http://schemas.microsoft.com/office/drawing/2010/main" val="0"/>
              </a:ext>
            </a:extLst>
          </a:blip>
          <a:srcRect t="15714" b="15714"/>
          <a:stretch>
            <a:fillRect/>
          </a:stretch>
        </p:blipFill>
        <p:spPr>
          <a:xfrm>
            <a:off x="272691" y="287994"/>
            <a:ext cx="4937778" cy="2539429"/>
          </a:xfrm>
        </p:spPr>
      </p:pic>
      <p:pic>
        <p:nvPicPr>
          <p:cNvPr id="5" name="Picture 4" descr="DSCN148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1722" y="2920793"/>
            <a:ext cx="5185127" cy="3888845"/>
          </a:xfrm>
          <a:prstGeom prst="rect">
            <a:avLst/>
          </a:prstGeom>
        </p:spPr>
      </p:pic>
    </p:spTree>
    <p:extLst>
      <p:ext uri="{BB962C8B-B14F-4D97-AF65-F5344CB8AC3E}">
        <p14:creationId xmlns:p14="http://schemas.microsoft.com/office/powerpoint/2010/main" val="74563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Pantheon</a:t>
            </a:r>
            <a:endParaRPr lang="en-US" dirty="0"/>
          </a:p>
        </p:txBody>
      </p:sp>
      <p:pic>
        <p:nvPicPr>
          <p:cNvPr id="4" name="Content Placeholder 3" descr="IMG_0303.JPG"/>
          <p:cNvPicPr>
            <a:picLocks noGrp="1" noChangeAspect="1"/>
          </p:cNvPicPr>
          <p:nvPr>
            <p:ph idx="1"/>
          </p:nvPr>
        </p:nvPicPr>
        <p:blipFill>
          <a:blip r:embed="rId2" cstate="print">
            <a:extLst>
              <a:ext uri="{28A0092B-C50C-407E-A947-70E740481C1C}">
                <a14:useLocalDpi xmlns:a14="http://schemas.microsoft.com/office/drawing/2010/main" val="0"/>
              </a:ext>
            </a:extLst>
          </a:blip>
          <a:srcRect t="12904" b="12904"/>
          <a:stretch>
            <a:fillRect/>
          </a:stretch>
        </p:blipFill>
        <p:spPr>
          <a:xfrm>
            <a:off x="179303" y="2241128"/>
            <a:ext cx="5990719" cy="3080941"/>
          </a:xfrm>
        </p:spPr>
      </p:pic>
      <p:pic>
        <p:nvPicPr>
          <p:cNvPr id="5" name="Picture 4" descr="IMG_03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199" y="1948848"/>
            <a:ext cx="2773421" cy="3697894"/>
          </a:xfrm>
          <a:prstGeom prst="rect">
            <a:avLst/>
          </a:prstGeom>
        </p:spPr>
      </p:pic>
    </p:spTree>
    <p:extLst>
      <p:ext uri="{BB962C8B-B14F-4D97-AF65-F5344CB8AC3E}">
        <p14:creationId xmlns:p14="http://schemas.microsoft.com/office/powerpoint/2010/main" val="206637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Study </a:t>
            </a:r>
            <a:endParaRPr lang="en-US" dirty="0"/>
          </a:p>
        </p:txBody>
      </p:sp>
      <p:sp>
        <p:nvSpPr>
          <p:cNvPr id="3" name="Content Placeholder 2"/>
          <p:cNvSpPr>
            <a:spLocks noGrp="1"/>
          </p:cNvSpPr>
          <p:nvPr>
            <p:ph idx="1"/>
          </p:nvPr>
        </p:nvSpPr>
        <p:spPr/>
        <p:txBody>
          <a:bodyPr/>
          <a:lstStyle/>
          <a:p>
            <a:r>
              <a:rPr lang="en-US" dirty="0" smtClean="0"/>
              <a:t>Students will partake in a thematic unit on the Ancient Rome. </a:t>
            </a:r>
          </a:p>
          <a:p>
            <a:r>
              <a:rPr lang="en-US" dirty="0" smtClean="0"/>
              <a:t>This unit will integrate reading and writing with social studies, science, math, art, music, and physical education concepts. </a:t>
            </a:r>
          </a:p>
          <a:p>
            <a:r>
              <a:rPr lang="en-US" dirty="0" smtClean="0"/>
              <a:t>Students will develop an understanding of the people of ancient Rome and their daily lives, inventions, buildings, architecture, government, music, and numeration system. </a:t>
            </a:r>
            <a:endParaRPr lang="en-US" dirty="0"/>
          </a:p>
        </p:txBody>
      </p:sp>
    </p:spTree>
    <p:extLst>
      <p:ext uri="{BB962C8B-B14F-4D97-AF65-F5344CB8AC3E}">
        <p14:creationId xmlns:p14="http://schemas.microsoft.com/office/powerpoint/2010/main" val="223768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Standards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RL.10: Actively engage in group reading activities with purpose and understanding</a:t>
            </a:r>
          </a:p>
          <a:p>
            <a:r>
              <a:rPr lang="en-US" dirty="0" smtClean="0"/>
              <a:t>RI.1: Ask and answers questions to demonstrate understanding of a text, referring explicitly to the text as the basis for answers </a:t>
            </a:r>
          </a:p>
          <a:p>
            <a:r>
              <a:rPr lang="en-US" dirty="0" smtClean="0"/>
              <a:t>W.5: With guidance and support from peers and adults, develop and strengthen writing as needed by planning, revising, and editing</a:t>
            </a:r>
          </a:p>
          <a:p>
            <a:r>
              <a:rPr lang="en-US" dirty="0" smtClean="0"/>
              <a:t>SL.1: Engage effectively in a range of collaborative discussions with diverse partners building on others’ ideas and expressing their own clearly</a:t>
            </a:r>
            <a:endParaRPr lang="en-US" dirty="0"/>
          </a:p>
        </p:txBody>
      </p:sp>
    </p:spTree>
    <p:extLst>
      <p:ext uri="{BB962C8B-B14F-4D97-AF65-F5344CB8AC3E}">
        <p14:creationId xmlns:p14="http://schemas.microsoft.com/office/powerpoint/2010/main" val="2417917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Language Arts: </a:t>
            </a:r>
            <a:br>
              <a:rPr lang="en-US" sz="4800" dirty="0" smtClean="0"/>
            </a:br>
            <a:r>
              <a:rPr lang="en-US" sz="4800" dirty="0" smtClean="0"/>
              <a:t>Reading Activities</a:t>
            </a:r>
            <a:endParaRPr lang="en-US" sz="4800" dirty="0"/>
          </a:p>
        </p:txBody>
      </p:sp>
      <p:sp>
        <p:nvSpPr>
          <p:cNvPr id="3" name="Content Placeholder 2"/>
          <p:cNvSpPr>
            <a:spLocks noGrp="1"/>
          </p:cNvSpPr>
          <p:nvPr>
            <p:ph idx="1"/>
          </p:nvPr>
        </p:nvSpPr>
        <p:spPr/>
        <p:txBody>
          <a:bodyPr>
            <a:normAutofit fontScale="92500" lnSpcReduction="20000"/>
          </a:bodyPr>
          <a:lstStyle/>
          <a:p>
            <a:r>
              <a:rPr lang="en-US" dirty="0" smtClean="0"/>
              <a:t>Students will read Roman Myths online. </a:t>
            </a:r>
          </a:p>
          <a:p>
            <a:pPr lvl="1"/>
            <a:r>
              <a:rPr lang="en-US" dirty="0">
                <a:hlinkClick r:id="rId3"/>
              </a:rPr>
              <a:t>http://rome.mrdonn.org/romangods/</a:t>
            </a:r>
            <a:r>
              <a:rPr lang="en-US" dirty="0" smtClean="0">
                <a:hlinkClick r:id="rId3"/>
              </a:rPr>
              <a:t>index.html</a:t>
            </a:r>
            <a:endParaRPr lang="en-US" dirty="0" smtClean="0"/>
          </a:p>
          <a:p>
            <a:pPr lvl="1"/>
            <a:r>
              <a:rPr lang="en-US" dirty="0">
                <a:hlinkClick r:id="rId4"/>
              </a:rPr>
              <a:t>http://rome.mrdonn.org/myths.html</a:t>
            </a:r>
            <a:endParaRPr lang="en-US" dirty="0" smtClean="0"/>
          </a:p>
          <a:p>
            <a:r>
              <a:rPr lang="en-US" dirty="0" smtClean="0"/>
              <a:t>Students will read various fiction and non-fiction books about Ancient Rome through silent reading, partner reading, guided reading, and reading aloud. </a:t>
            </a:r>
          </a:p>
          <a:p>
            <a:r>
              <a:rPr lang="en-US" dirty="0" smtClean="0"/>
              <a:t>Students will examine text features of nonfiction and informational texts. </a:t>
            </a:r>
          </a:p>
          <a:p>
            <a:r>
              <a:rPr lang="en-US" dirty="0" smtClean="0"/>
              <a:t>Students will read and research historic events of the Roman Empire, daily life, and different classes of people.</a:t>
            </a:r>
          </a:p>
          <a:p>
            <a:endParaRPr lang="en-US" dirty="0"/>
          </a:p>
        </p:txBody>
      </p:sp>
    </p:spTree>
    <p:extLst>
      <p:ext uri="{BB962C8B-B14F-4D97-AF65-F5344CB8AC3E}">
        <p14:creationId xmlns:p14="http://schemas.microsoft.com/office/powerpoint/2010/main" val="7125012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Language Arts: </a:t>
            </a:r>
            <a:br>
              <a:rPr lang="en-US" sz="4800" dirty="0" smtClean="0"/>
            </a:br>
            <a:r>
              <a:rPr lang="en-US" sz="4800" dirty="0" smtClean="0"/>
              <a:t>Writing Activities</a:t>
            </a:r>
            <a:endParaRPr lang="en-US" sz="4800" dirty="0"/>
          </a:p>
        </p:txBody>
      </p:sp>
      <p:sp>
        <p:nvSpPr>
          <p:cNvPr id="3" name="Content Placeholder 2"/>
          <p:cNvSpPr>
            <a:spLocks noGrp="1"/>
          </p:cNvSpPr>
          <p:nvPr>
            <p:ph idx="1"/>
          </p:nvPr>
        </p:nvSpPr>
        <p:spPr/>
        <p:txBody>
          <a:bodyPr>
            <a:normAutofit fontScale="77500" lnSpcReduction="20000"/>
          </a:bodyPr>
          <a:lstStyle/>
          <a:p>
            <a:r>
              <a:rPr lang="en-US" dirty="0" smtClean="0"/>
              <a:t>Students will write a creation myth of how our school or our town as founded after listening to the story of Romulus and Remus. </a:t>
            </a:r>
          </a:p>
          <a:p>
            <a:r>
              <a:rPr lang="en-US" dirty="0" smtClean="0"/>
              <a:t>Students will write a poem from the perspective of an animal in the Colosseum. </a:t>
            </a:r>
          </a:p>
          <a:p>
            <a:r>
              <a:rPr lang="en-US" dirty="0" smtClean="0"/>
              <a:t>Students will write a short play about a daily scene in Rome. </a:t>
            </a:r>
          </a:p>
          <a:p>
            <a:pPr lvl="1"/>
            <a:r>
              <a:rPr lang="en-US" dirty="0" smtClean="0"/>
              <a:t>the market, the baths, Colosseum, Circus</a:t>
            </a:r>
          </a:p>
          <a:p>
            <a:r>
              <a:rPr lang="en-US" dirty="0" smtClean="0"/>
              <a:t>Students </a:t>
            </a:r>
            <a:r>
              <a:rPr lang="en-US" dirty="0"/>
              <a:t>will research famous </a:t>
            </a:r>
            <a:r>
              <a:rPr lang="en-US" dirty="0" smtClean="0"/>
              <a:t>Romans and write a short biography.</a:t>
            </a:r>
          </a:p>
          <a:p>
            <a:r>
              <a:rPr lang="en-US" dirty="0" smtClean="0"/>
              <a:t>Students will keep a Rome Research journal to organize all the new knowledge they are finding in research. </a:t>
            </a:r>
            <a:endParaRPr lang="en-US" dirty="0"/>
          </a:p>
          <a:p>
            <a:r>
              <a:rPr lang="en-US" dirty="0" smtClean="0"/>
              <a:t>Students will write on sticky notes events that should be placed on our class timeline.</a:t>
            </a:r>
          </a:p>
        </p:txBody>
      </p:sp>
    </p:spTree>
    <p:extLst>
      <p:ext uri="{BB962C8B-B14F-4D97-AF65-F5344CB8AC3E}">
        <p14:creationId xmlns:p14="http://schemas.microsoft.com/office/powerpoint/2010/main" val="27131470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Language Arts:</a:t>
            </a:r>
            <a:br>
              <a:rPr lang="en-US" sz="4800" dirty="0" smtClean="0"/>
            </a:br>
            <a:r>
              <a:rPr lang="en-US" sz="4800" dirty="0" smtClean="0"/>
              <a:t> Speaking Activities </a:t>
            </a:r>
            <a:endParaRPr lang="en-US" sz="4800" dirty="0"/>
          </a:p>
        </p:txBody>
      </p:sp>
      <p:sp>
        <p:nvSpPr>
          <p:cNvPr id="3" name="Content Placeholder 2"/>
          <p:cNvSpPr>
            <a:spLocks noGrp="1"/>
          </p:cNvSpPr>
          <p:nvPr>
            <p:ph idx="1"/>
          </p:nvPr>
        </p:nvSpPr>
        <p:spPr/>
        <p:txBody>
          <a:bodyPr>
            <a:normAutofit fontScale="85000" lnSpcReduction="10000"/>
          </a:bodyPr>
          <a:lstStyle/>
          <a:p>
            <a:r>
              <a:rPr lang="en-US" dirty="0" smtClean="0"/>
              <a:t>Students will present their short biographies written </a:t>
            </a:r>
            <a:r>
              <a:rPr lang="en-US" dirty="0"/>
              <a:t>on </a:t>
            </a:r>
            <a:r>
              <a:rPr lang="en-US" dirty="0" smtClean="0"/>
              <a:t>scrolls and present as if in an amphitheater. </a:t>
            </a:r>
          </a:p>
          <a:p>
            <a:r>
              <a:rPr lang="en-US" dirty="0" smtClean="0"/>
              <a:t>Students will be introduced to Latin through learning root words, recognizing English words that are Latin, and Latin words they can recognize. </a:t>
            </a:r>
            <a:endParaRPr lang="en-US" dirty="0"/>
          </a:p>
          <a:p>
            <a:r>
              <a:rPr lang="en-US" dirty="0" smtClean="0"/>
              <a:t>Students will speak new </a:t>
            </a:r>
            <a:r>
              <a:rPr lang="en-US" dirty="0"/>
              <a:t>L</a:t>
            </a:r>
            <a:r>
              <a:rPr lang="en-US" dirty="0" smtClean="0"/>
              <a:t>atin words in small group dialogues. </a:t>
            </a:r>
          </a:p>
          <a:p>
            <a:r>
              <a:rPr lang="en-US" dirty="0" smtClean="0"/>
              <a:t>Students will speak their assigned parts of a play written in groups. The plays will be based on a daily scene of Roman life. </a:t>
            </a:r>
          </a:p>
          <a:p>
            <a:r>
              <a:rPr lang="en-US" dirty="0" smtClean="0"/>
              <a:t>Students will speak to the class and in group discussions during a Student Senate simulation. </a:t>
            </a:r>
          </a:p>
          <a:p>
            <a:endParaRPr lang="en-US" dirty="0"/>
          </a:p>
        </p:txBody>
      </p:sp>
    </p:spTree>
    <p:extLst>
      <p:ext uri="{BB962C8B-B14F-4D97-AF65-F5344CB8AC3E}">
        <p14:creationId xmlns:p14="http://schemas.microsoft.com/office/powerpoint/2010/main" val="42232915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Language Arts: </a:t>
            </a:r>
            <a:br>
              <a:rPr lang="en-US" sz="4800" dirty="0" smtClean="0"/>
            </a:br>
            <a:r>
              <a:rPr lang="en-US" sz="4800" dirty="0" smtClean="0"/>
              <a:t>Listening Activities</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Students will listen to peers in group discussions.</a:t>
            </a:r>
          </a:p>
          <a:p>
            <a:r>
              <a:rPr lang="en-US" dirty="0" smtClean="0"/>
              <a:t>Students will listen to their peers’ presentations and myths in the author’s chair. </a:t>
            </a:r>
          </a:p>
          <a:p>
            <a:r>
              <a:rPr lang="en-US" dirty="0" smtClean="0"/>
              <a:t>Students will listen to their peers’ play presentations. </a:t>
            </a:r>
          </a:p>
          <a:p>
            <a:r>
              <a:rPr lang="en-US" dirty="0" smtClean="0"/>
              <a:t>Students will listen to Latin recordings. </a:t>
            </a:r>
          </a:p>
          <a:p>
            <a:r>
              <a:rPr lang="en-US" dirty="0" smtClean="0"/>
              <a:t>Students will listen to the teacher read excerpts from Virgil’s </a:t>
            </a:r>
            <a:r>
              <a:rPr lang="en-US" i="1" dirty="0" err="1" smtClean="0"/>
              <a:t>Aenied</a:t>
            </a:r>
            <a:r>
              <a:rPr lang="en-US" i="1" dirty="0" smtClean="0"/>
              <a:t>. </a:t>
            </a:r>
          </a:p>
          <a:p>
            <a:r>
              <a:rPr lang="en-US" dirty="0" smtClean="0"/>
              <a:t>Teacher will read the myth of Romulus and Remus. </a:t>
            </a:r>
            <a:endParaRPr lang="en-US" dirty="0"/>
          </a:p>
        </p:txBody>
      </p:sp>
    </p:spTree>
    <p:extLst>
      <p:ext uri="{BB962C8B-B14F-4D97-AF65-F5344CB8AC3E}">
        <p14:creationId xmlns:p14="http://schemas.microsoft.com/office/powerpoint/2010/main" val="7226537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Arts: Viewing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Students will view and add new Roman vocabulary to the classroom word wall. </a:t>
            </a:r>
          </a:p>
          <a:p>
            <a:r>
              <a:rPr lang="en-US" dirty="0" smtClean="0"/>
              <a:t>Students will view a clip from the movie Ben </a:t>
            </a:r>
            <a:r>
              <a:rPr lang="en-US" dirty="0" err="1" smtClean="0"/>
              <a:t>Hur</a:t>
            </a:r>
            <a:r>
              <a:rPr lang="en-US" dirty="0" smtClean="0"/>
              <a:t> showing the Chariot Race. </a:t>
            </a:r>
          </a:p>
          <a:p>
            <a:r>
              <a:rPr lang="en-US" dirty="0" smtClean="0"/>
              <a:t>Students will list Latin and translated English words</a:t>
            </a:r>
            <a:r>
              <a:rPr lang="en-US" dirty="0"/>
              <a:t> </a:t>
            </a:r>
            <a:r>
              <a:rPr lang="en-US" dirty="0" smtClean="0"/>
              <a:t>in their word study notebooks. </a:t>
            </a:r>
          </a:p>
          <a:p>
            <a:r>
              <a:rPr lang="en-US" dirty="0" smtClean="0"/>
              <a:t>Students will view a video about different lives of people in Rome.</a:t>
            </a:r>
          </a:p>
          <a:p>
            <a:pPr lvl="1"/>
            <a:r>
              <a:rPr lang="en-US" sz="1500" dirty="0">
                <a:hlinkClick r:id="rId2"/>
              </a:rPr>
              <a:t>https://www.youtube.com/watch?v=</a:t>
            </a:r>
            <a:r>
              <a:rPr lang="en-US" sz="1500" dirty="0" smtClean="0">
                <a:hlinkClick r:id="rId2"/>
              </a:rPr>
              <a:t>jt9rZcWelbg</a:t>
            </a:r>
            <a:endParaRPr lang="en-US" dirty="0" smtClean="0"/>
          </a:p>
          <a:p>
            <a:r>
              <a:rPr lang="en-US" dirty="0" smtClean="0"/>
              <a:t>When researching the daily lives of Romans, students will watch </a:t>
            </a:r>
            <a:r>
              <a:rPr lang="en-US" dirty="0"/>
              <a:t>v</a:t>
            </a:r>
            <a:r>
              <a:rPr lang="en-US" dirty="0" smtClean="0"/>
              <a:t>irtual tour videos </a:t>
            </a:r>
          </a:p>
          <a:p>
            <a:pPr lvl="1"/>
            <a:r>
              <a:rPr lang="en-US" dirty="0" smtClean="0"/>
              <a:t>Baths, Roman Forum, Pantheon, Basilicas, Colosseum</a:t>
            </a:r>
            <a:endParaRPr lang="en-US" dirty="0"/>
          </a:p>
          <a:p>
            <a:pPr marL="914400" lvl="2" indent="0">
              <a:buNone/>
            </a:pPr>
            <a:endParaRPr lang="en-US" dirty="0"/>
          </a:p>
        </p:txBody>
      </p:sp>
    </p:spTree>
    <p:extLst>
      <p:ext uri="{BB962C8B-B14F-4D97-AF65-F5344CB8AC3E}">
        <p14:creationId xmlns:p14="http://schemas.microsoft.com/office/powerpoint/2010/main" val="26332403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2393</TotalTime>
  <Words>3307</Words>
  <Application>Microsoft Macintosh PowerPoint</Application>
  <PresentationFormat>On-screen Show (4:3)</PresentationFormat>
  <Paragraphs>320</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Travelogue</vt:lpstr>
      <vt:lpstr>Ancient Rome </vt:lpstr>
      <vt:lpstr>Literature </vt:lpstr>
      <vt:lpstr>Theme Study </vt:lpstr>
      <vt:lpstr>Language Arts Standards</vt:lpstr>
      <vt:lpstr>Language Arts:  Reading Activities</vt:lpstr>
      <vt:lpstr>Language Arts:  Writing Activities</vt:lpstr>
      <vt:lpstr>Language Arts:  Speaking Activities </vt:lpstr>
      <vt:lpstr>Language Arts:  Listening Activities</vt:lpstr>
      <vt:lpstr>Language Arts: Viewing </vt:lpstr>
      <vt:lpstr>Language Arts:  Visually Representing Activities  </vt:lpstr>
      <vt:lpstr>Science Activities</vt:lpstr>
      <vt:lpstr>Social Studies Activities</vt:lpstr>
      <vt:lpstr>Math Activities</vt:lpstr>
      <vt:lpstr>Music Activities</vt:lpstr>
      <vt:lpstr>Art Activities</vt:lpstr>
      <vt:lpstr>Roman Road</vt:lpstr>
      <vt:lpstr>Wax Tablets </vt:lpstr>
      <vt:lpstr>Physical Education Activities</vt:lpstr>
      <vt:lpstr>Technology</vt:lpstr>
      <vt:lpstr>Language Arts Strategies</vt:lpstr>
      <vt:lpstr>Grouping Patterns</vt:lpstr>
      <vt:lpstr>PowerPoint Presentation</vt:lpstr>
      <vt:lpstr>Assessments</vt:lpstr>
      <vt:lpstr>Aqueducts</vt:lpstr>
      <vt:lpstr>Colosseum</vt:lpstr>
      <vt:lpstr>Pantheon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dc:title>
  <dc:creator>Cate Zebroski</dc:creator>
  <cp:lastModifiedBy>Cate Zebroski</cp:lastModifiedBy>
  <cp:revision>70</cp:revision>
  <dcterms:created xsi:type="dcterms:W3CDTF">2014-11-09T20:42:48Z</dcterms:created>
  <dcterms:modified xsi:type="dcterms:W3CDTF">2014-12-14T15:15:38Z</dcterms:modified>
</cp:coreProperties>
</file>