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1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FAFEC-92C2-D44A-BD42-2AC0A0E8FABA}" type="datetimeFigureOut">
              <a:rPr lang="en-US" smtClean="0"/>
              <a:t>4/12/15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8F204-0E67-9E41-A2DC-435FCE31E148}" type="slidenum">
              <a:rPr lang="en-US" smtClean="0"/>
              <a:t>‹#›</a:t>
            </a:fld>
            <a:endParaRPr lang="en-US"/>
          </a:p>
        </p:txBody>
      </p:sp>
    </p:spTree>
    <p:extLst>
      <p:ext uri="{BB962C8B-B14F-4D97-AF65-F5344CB8AC3E}">
        <p14:creationId xmlns:p14="http://schemas.microsoft.com/office/powerpoint/2010/main" val="7603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8F204-0E67-9E41-A2DC-435FCE31E148}" type="slidenum">
              <a:rPr lang="en-US" smtClean="0"/>
              <a:t>2</a:t>
            </a:fld>
            <a:endParaRPr lang="en-US"/>
          </a:p>
        </p:txBody>
      </p:sp>
    </p:spTree>
    <p:extLst>
      <p:ext uri="{BB962C8B-B14F-4D97-AF65-F5344CB8AC3E}">
        <p14:creationId xmlns:p14="http://schemas.microsoft.com/office/powerpoint/2010/main" val="380831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Self-efficacy</a:t>
            </a:r>
            <a:r>
              <a:rPr lang="en-US" baseline="0" dirty="0" smtClean="0"/>
              <a:t> is close to our hearts as we have been preparing as </a:t>
            </a:r>
            <a:r>
              <a:rPr lang="en-US" baseline="0" dirty="0" err="1" smtClean="0"/>
              <a:t>preservice</a:t>
            </a:r>
            <a:r>
              <a:rPr lang="en-US" baseline="0" dirty="0" smtClean="0"/>
              <a:t> teachers. In our personal lives we have seen poverty all over the world and now see it first hand in our district.  We have been impressed with individual teachers and schools being proactive to build positive future stories for their kids. Through the School of Education and Behavioral Science Leadership Academy we have had the opportunity to work first hand with some of these passionate teachers. </a:t>
            </a:r>
            <a:endParaRPr lang="en-US" baseline="0" dirty="0" smtClean="0"/>
          </a:p>
          <a:p>
            <a:endParaRPr lang="en-US" baseline="0" dirty="0" smtClean="0"/>
          </a:p>
          <a:p>
            <a:pPr marL="228600" indent="-228600">
              <a:buAutoNum type="arabicPeriod"/>
            </a:pPr>
            <a:r>
              <a:rPr lang="en-US" baseline="0" dirty="0" smtClean="0"/>
              <a:t>Start young</a:t>
            </a:r>
          </a:p>
          <a:p>
            <a:pPr marL="228600" indent="-228600">
              <a:buAutoNum type="arabicPeriod"/>
            </a:pPr>
            <a:r>
              <a:rPr lang="en-US" baseline="0" dirty="0" smtClean="0"/>
              <a:t>Form the whole child</a:t>
            </a:r>
          </a:p>
          <a:p>
            <a:pPr marL="228600" indent="-228600">
              <a:buAutoNum type="arabicPeriod"/>
            </a:pPr>
            <a:r>
              <a:rPr lang="en-US" baseline="0" dirty="0" smtClean="0"/>
              <a:t>Consistent reinforcement of confidence</a:t>
            </a:r>
            <a:endParaRPr lang="en-US" dirty="0"/>
          </a:p>
        </p:txBody>
      </p:sp>
      <p:sp>
        <p:nvSpPr>
          <p:cNvPr id="4" name="Slide Number Placeholder 3"/>
          <p:cNvSpPr>
            <a:spLocks noGrp="1"/>
          </p:cNvSpPr>
          <p:nvPr>
            <p:ph type="sldNum" sz="quarter" idx="10"/>
          </p:nvPr>
        </p:nvSpPr>
        <p:spPr/>
        <p:txBody>
          <a:bodyPr/>
          <a:lstStyle/>
          <a:p>
            <a:fld id="{BFD8F204-0E67-9E41-A2DC-435FCE31E148}" type="slidenum">
              <a:rPr lang="en-US" smtClean="0"/>
              <a:t>3</a:t>
            </a:fld>
            <a:endParaRPr lang="en-US"/>
          </a:p>
        </p:txBody>
      </p:sp>
    </p:spTree>
    <p:extLst>
      <p:ext uri="{BB962C8B-B14F-4D97-AF65-F5344CB8AC3E}">
        <p14:creationId xmlns:p14="http://schemas.microsoft.com/office/powerpoint/2010/main" val="364740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get our students to think about the future although they may not have been taught, often future doesn’t seem certain. So it is our job as educators to create the certainty for success for our students. We hope we have given you some examples/ways that you can implement them into your classrooms now or your future classrooms. We encourage you to research more ways to promote self-efficacy or go see how teachers in your area are doing it already. </a:t>
            </a:r>
            <a:endParaRPr lang="en-US" dirty="0"/>
          </a:p>
        </p:txBody>
      </p:sp>
      <p:sp>
        <p:nvSpPr>
          <p:cNvPr id="4" name="Slide Number Placeholder 3"/>
          <p:cNvSpPr>
            <a:spLocks noGrp="1"/>
          </p:cNvSpPr>
          <p:nvPr>
            <p:ph type="sldNum" sz="quarter" idx="10"/>
          </p:nvPr>
        </p:nvSpPr>
        <p:spPr/>
        <p:txBody>
          <a:bodyPr/>
          <a:lstStyle/>
          <a:p>
            <a:fld id="{BFD8F204-0E67-9E41-A2DC-435FCE31E148}" type="slidenum">
              <a:rPr lang="en-US" smtClean="0"/>
              <a:t>8</a:t>
            </a:fld>
            <a:endParaRPr lang="en-US"/>
          </a:p>
        </p:txBody>
      </p:sp>
    </p:spTree>
    <p:extLst>
      <p:ext uri="{BB962C8B-B14F-4D97-AF65-F5344CB8AC3E}">
        <p14:creationId xmlns:p14="http://schemas.microsoft.com/office/powerpoint/2010/main" val="224598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4/12/15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4/12/15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44041"/>
            <a:ext cx="7543800" cy="1524000"/>
          </a:xfrm>
        </p:spPr>
        <p:txBody>
          <a:bodyPr/>
          <a:lstStyle/>
          <a:p>
            <a:pPr algn="ctr"/>
            <a:r>
              <a:rPr lang="en-US" sz="5400" dirty="0" smtClean="0"/>
              <a:t>Promoting </a:t>
            </a:r>
            <a:r>
              <a:rPr lang="en-US" sz="5400" dirty="0" smtClean="0"/>
              <a:t/>
            </a:r>
            <a:br>
              <a:rPr lang="en-US" sz="5400" dirty="0" smtClean="0"/>
            </a:br>
            <a:r>
              <a:rPr lang="en-US" sz="5400" dirty="0" smtClean="0"/>
              <a:t>Self</a:t>
            </a:r>
            <a:r>
              <a:rPr lang="en-US" sz="5400" dirty="0" smtClean="0"/>
              <a:t>-</a:t>
            </a:r>
            <a:r>
              <a:rPr lang="en-US" sz="5400" dirty="0" smtClean="0"/>
              <a:t>Efficacy</a:t>
            </a:r>
            <a:br>
              <a:rPr lang="en-US" sz="5400" dirty="0" smtClean="0"/>
            </a:br>
            <a:r>
              <a:rPr lang="en-US" sz="5400" dirty="0" smtClean="0"/>
              <a:t> </a:t>
            </a:r>
            <a:r>
              <a:rPr lang="en-US" sz="5400" dirty="0" smtClean="0"/>
              <a:t>on the Journey to </a:t>
            </a:r>
            <a:r>
              <a:rPr lang="en-US" sz="5400" dirty="0" smtClean="0"/>
              <a:t/>
            </a:r>
            <a:br>
              <a:rPr lang="en-US" sz="5400" dirty="0" smtClean="0"/>
            </a:br>
            <a:r>
              <a:rPr lang="en-US" sz="5400" dirty="0" smtClean="0"/>
              <a:t>College </a:t>
            </a:r>
            <a:r>
              <a:rPr lang="en-US" sz="5400" dirty="0" smtClean="0"/>
              <a:t>&amp; Career Readiness</a:t>
            </a:r>
            <a:endParaRPr lang="en-US" sz="5400" dirty="0"/>
          </a:p>
        </p:txBody>
      </p:sp>
      <p:sp>
        <p:nvSpPr>
          <p:cNvPr id="3" name="Subtitle 2"/>
          <p:cNvSpPr>
            <a:spLocks noGrp="1"/>
          </p:cNvSpPr>
          <p:nvPr>
            <p:ph type="subTitle" idx="1"/>
          </p:nvPr>
        </p:nvSpPr>
        <p:spPr>
          <a:xfrm>
            <a:off x="857181" y="4740325"/>
            <a:ext cx="6858000" cy="1308876"/>
          </a:xfrm>
        </p:spPr>
        <p:txBody>
          <a:bodyPr>
            <a:normAutofit fontScale="92500" lnSpcReduction="20000"/>
          </a:bodyPr>
          <a:lstStyle/>
          <a:p>
            <a:pPr algn="ctr"/>
            <a:r>
              <a:rPr lang="en-US" dirty="0" err="1" smtClean="0"/>
              <a:t>MiKayla</a:t>
            </a:r>
            <a:r>
              <a:rPr lang="en-US" dirty="0" smtClean="0"/>
              <a:t> </a:t>
            </a:r>
            <a:r>
              <a:rPr lang="en-US" dirty="0" err="1" smtClean="0"/>
              <a:t>Schuette</a:t>
            </a:r>
            <a:r>
              <a:rPr lang="en-US" dirty="0" smtClean="0"/>
              <a:t> &amp; Cate Zebroski</a:t>
            </a:r>
          </a:p>
          <a:p>
            <a:pPr algn="ctr"/>
            <a:r>
              <a:rPr lang="en-US" dirty="0" smtClean="0"/>
              <a:t>University of Mary </a:t>
            </a:r>
          </a:p>
          <a:p>
            <a:pPr algn="ctr"/>
            <a:r>
              <a:rPr lang="en-US" dirty="0" smtClean="0"/>
              <a:t>Bismarck, ND</a:t>
            </a:r>
            <a:endParaRPr lang="en-US" dirty="0"/>
          </a:p>
        </p:txBody>
      </p:sp>
    </p:spTree>
    <p:extLst>
      <p:ext uri="{BB962C8B-B14F-4D97-AF65-F5344CB8AC3E}">
        <p14:creationId xmlns:p14="http://schemas.microsoft.com/office/powerpoint/2010/main" val="3161352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a:t>
            </a:r>
            <a:endParaRPr lang="en-US" dirty="0"/>
          </a:p>
        </p:txBody>
      </p:sp>
      <p:sp>
        <p:nvSpPr>
          <p:cNvPr id="3" name="Content Placeholder 2"/>
          <p:cNvSpPr>
            <a:spLocks noGrp="1"/>
          </p:cNvSpPr>
          <p:nvPr>
            <p:ph idx="1"/>
          </p:nvPr>
        </p:nvSpPr>
        <p:spPr/>
        <p:txBody>
          <a:bodyPr/>
          <a:lstStyle/>
          <a:p>
            <a:r>
              <a:rPr lang="en-US" dirty="0" smtClean="0"/>
              <a:t>Creating internal motivation and confidence in students</a:t>
            </a:r>
          </a:p>
          <a:p>
            <a:r>
              <a:rPr lang="en-US" dirty="0" smtClean="0"/>
              <a:t>Providing skills and knowledge for successful future </a:t>
            </a:r>
          </a:p>
          <a:p>
            <a:r>
              <a:rPr lang="en-US" dirty="0" smtClean="0"/>
              <a:t>Providing experiences to see possibilities for their future</a:t>
            </a:r>
          </a:p>
          <a:p>
            <a:pPr marL="0" indent="0">
              <a:buNone/>
            </a:pPr>
            <a:endParaRPr lang="en-US" dirty="0" smtClean="0"/>
          </a:p>
          <a:p>
            <a:pPr marL="0" indent="0" algn="ctr">
              <a:buNone/>
            </a:pPr>
            <a:r>
              <a:rPr lang="en-US" i="1" dirty="0" smtClean="0"/>
              <a:t>“Everyone should have the resources to envision and develop a positive future story.” </a:t>
            </a:r>
          </a:p>
          <a:p>
            <a:pPr marL="0" indent="0" algn="ctr">
              <a:buNone/>
            </a:pPr>
            <a:r>
              <a:rPr lang="en-US" i="1" dirty="0" smtClean="0"/>
              <a:t>- Ruby Payne, expert of the culture of poverty in education</a:t>
            </a:r>
            <a:endParaRPr lang="en-US" i="1" dirty="0"/>
          </a:p>
        </p:txBody>
      </p:sp>
    </p:spTree>
    <p:extLst>
      <p:ext uri="{BB962C8B-B14F-4D97-AF65-F5344CB8AC3E}">
        <p14:creationId xmlns:p14="http://schemas.microsoft.com/office/powerpoint/2010/main" val="117558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705075" cy="1600200"/>
          </a:xfrm>
        </p:spPr>
        <p:txBody>
          <a:bodyPr>
            <a:noAutofit/>
          </a:bodyPr>
          <a:lstStyle/>
          <a:p>
            <a:pPr algn="ctr"/>
            <a:r>
              <a:rPr lang="en-US" sz="11500" dirty="0" smtClean="0"/>
              <a:t>Why is it </a:t>
            </a:r>
            <a:r>
              <a:rPr lang="en-US" sz="11500" dirty="0" smtClean="0"/>
              <a:t>important?</a:t>
            </a:r>
            <a:endParaRPr lang="en-US" sz="11500"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6930090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Wachter</a:t>
            </a:r>
            <a:r>
              <a:rPr lang="en-US" dirty="0" smtClean="0"/>
              <a:t> Enrichment Day</a:t>
            </a:r>
            <a:endParaRPr lang="en-US" dirty="0"/>
          </a:p>
        </p:txBody>
      </p:sp>
      <p:sp>
        <p:nvSpPr>
          <p:cNvPr id="3" name="Content Placeholder 2"/>
          <p:cNvSpPr>
            <a:spLocks noGrp="1"/>
          </p:cNvSpPr>
          <p:nvPr>
            <p:ph idx="1"/>
          </p:nvPr>
        </p:nvSpPr>
        <p:spPr>
          <a:xfrm>
            <a:off x="88198" y="917341"/>
            <a:ext cx="8519993" cy="4589641"/>
          </a:xfrm>
        </p:spPr>
        <p:txBody>
          <a:bodyPr>
            <a:normAutofit fontScale="77500" lnSpcReduction="20000"/>
          </a:bodyPr>
          <a:lstStyle/>
          <a:p>
            <a:r>
              <a:rPr lang="en-US" sz="3200" b="1" dirty="0" err="1" smtClean="0"/>
              <a:t>Wachter</a:t>
            </a:r>
            <a:r>
              <a:rPr lang="en-US" sz="3200" b="1" dirty="0" smtClean="0"/>
              <a:t> Middle School Enrichment Week</a:t>
            </a:r>
          </a:p>
          <a:p>
            <a:pPr lvl="1"/>
            <a:r>
              <a:rPr lang="en-US" sz="3200" dirty="0" smtClean="0"/>
              <a:t>Budgeting games, discussions with High School career counselor, interest surveys, discussion about preparing for scholarships with </a:t>
            </a:r>
            <a:r>
              <a:rPr lang="en-US" sz="3200" dirty="0" err="1" smtClean="0"/>
              <a:t>UMary</a:t>
            </a:r>
            <a:r>
              <a:rPr lang="en-US" sz="3200" dirty="0" smtClean="0"/>
              <a:t> financial </a:t>
            </a:r>
            <a:r>
              <a:rPr lang="en-US" sz="3200" dirty="0"/>
              <a:t>a</a:t>
            </a:r>
            <a:r>
              <a:rPr lang="en-US" sz="3200" dirty="0" smtClean="0"/>
              <a:t>id </a:t>
            </a:r>
            <a:r>
              <a:rPr lang="en-US" sz="3200" dirty="0"/>
              <a:t>r</a:t>
            </a:r>
            <a:r>
              <a:rPr lang="en-US" sz="3200" dirty="0" smtClean="0"/>
              <a:t>epresentative</a:t>
            </a:r>
          </a:p>
          <a:p>
            <a:r>
              <a:rPr lang="en-US" sz="3200" b="1" dirty="0" smtClean="0"/>
              <a:t>Campus Experience</a:t>
            </a:r>
          </a:p>
          <a:p>
            <a:pPr lvl="1"/>
            <a:r>
              <a:rPr lang="en-US" sz="3200" dirty="0" smtClean="0"/>
              <a:t>tours </a:t>
            </a:r>
            <a:r>
              <a:rPr lang="en-US" sz="3200" dirty="0"/>
              <a:t>of residence halls and classrooms, discussions of financial aid, </a:t>
            </a:r>
            <a:r>
              <a:rPr lang="en-US" sz="3200" dirty="0" smtClean="0"/>
              <a:t>intramural </a:t>
            </a:r>
            <a:r>
              <a:rPr lang="en-US" sz="3200" dirty="0"/>
              <a:t>game, </a:t>
            </a:r>
            <a:r>
              <a:rPr lang="en-US" sz="3200" dirty="0" smtClean="0"/>
              <a:t>choir</a:t>
            </a:r>
            <a:r>
              <a:rPr lang="en-US" sz="3200" dirty="0"/>
              <a:t>, </a:t>
            </a:r>
            <a:r>
              <a:rPr lang="en-US" sz="3200" dirty="0" smtClean="0"/>
              <a:t>ate in the dining hall</a:t>
            </a:r>
          </a:p>
          <a:p>
            <a:r>
              <a:rPr lang="en-US" sz="3200" b="1" dirty="0" smtClean="0"/>
              <a:t>Effects</a:t>
            </a:r>
          </a:p>
          <a:p>
            <a:pPr lvl="1"/>
            <a:r>
              <a:rPr lang="en-US" sz="3200" dirty="0" smtClean="0"/>
              <a:t>In the classroom- Reemphasize </a:t>
            </a:r>
            <a:r>
              <a:rPr lang="en-US" sz="3200" dirty="0"/>
              <a:t>note taking, organization, and the overall process of </a:t>
            </a:r>
            <a:r>
              <a:rPr lang="en-US" sz="3200" dirty="0" smtClean="0"/>
              <a:t>learning</a:t>
            </a:r>
          </a:p>
          <a:p>
            <a:pPr lvl="1"/>
            <a:r>
              <a:rPr lang="en-US" sz="3200" dirty="0" smtClean="0"/>
              <a:t>Students can </a:t>
            </a:r>
            <a:r>
              <a:rPr lang="en-US" sz="3200" i="1" dirty="0" smtClean="0"/>
              <a:t>see </a:t>
            </a:r>
            <a:r>
              <a:rPr lang="en-US" sz="3200" dirty="0" smtClean="0"/>
              <a:t>themselves in a college environment </a:t>
            </a:r>
          </a:p>
          <a:p>
            <a:pPr lvl="1"/>
            <a:r>
              <a:rPr lang="en-US" sz="3200" dirty="0" smtClean="0"/>
              <a:t>Students understand the work that is necessary for college, but that it is worth it</a:t>
            </a:r>
          </a:p>
          <a:p>
            <a:pPr lvl="1"/>
            <a:endParaRPr lang="en-US" dirty="0" smtClean="0"/>
          </a:p>
          <a:p>
            <a:pPr marL="320040" lvl="1" indent="0">
              <a:buNone/>
            </a:pPr>
            <a:endParaRPr lang="en-US" dirty="0" smtClean="0"/>
          </a:p>
          <a:p>
            <a:pPr lvl="1"/>
            <a:endParaRPr lang="en-US" dirty="0" smtClean="0"/>
          </a:p>
        </p:txBody>
      </p:sp>
    </p:spTree>
    <p:extLst>
      <p:ext uri="{BB962C8B-B14F-4D97-AF65-F5344CB8AC3E}">
        <p14:creationId xmlns:p14="http://schemas.microsoft.com/office/powerpoint/2010/main" val="18293629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AVID: Advancement Via Individual Determination</a:t>
            </a:r>
            <a:endParaRPr lang="en-US" dirty="0"/>
          </a:p>
        </p:txBody>
      </p:sp>
      <p:sp>
        <p:nvSpPr>
          <p:cNvPr id="3" name="Content Placeholder 2"/>
          <p:cNvSpPr>
            <a:spLocks noGrp="1"/>
          </p:cNvSpPr>
          <p:nvPr>
            <p:ph idx="1"/>
          </p:nvPr>
        </p:nvSpPr>
        <p:spPr>
          <a:xfrm>
            <a:off x="194037" y="353558"/>
            <a:ext cx="8111763" cy="4218442"/>
          </a:xfrm>
        </p:spPr>
        <p:txBody>
          <a:bodyPr/>
          <a:lstStyle/>
          <a:p>
            <a:r>
              <a:rPr lang="en-US" b="1" dirty="0" smtClean="0"/>
              <a:t>4, 387 schools </a:t>
            </a:r>
            <a:r>
              <a:rPr lang="en-US" b="1" dirty="0" smtClean="0"/>
              <a:t>world wide</a:t>
            </a:r>
            <a:endParaRPr lang="en-US" b="1" dirty="0" smtClean="0"/>
          </a:p>
          <a:p>
            <a:r>
              <a:rPr lang="en-US" b="1" dirty="0" smtClean="0"/>
              <a:t>North Dakota</a:t>
            </a:r>
          </a:p>
          <a:p>
            <a:pPr lvl="1"/>
            <a:r>
              <a:rPr lang="en-US" dirty="0" smtClean="0"/>
              <a:t>Bismarck: Bismarck HS, </a:t>
            </a:r>
            <a:r>
              <a:rPr lang="en-US" dirty="0" err="1" smtClean="0"/>
              <a:t>Wachter</a:t>
            </a:r>
            <a:r>
              <a:rPr lang="en-US" dirty="0" smtClean="0"/>
              <a:t> Middle School</a:t>
            </a:r>
          </a:p>
          <a:p>
            <a:pPr lvl="1"/>
            <a:r>
              <a:rPr lang="en-US" dirty="0" smtClean="0"/>
              <a:t>West Fargo: Cheney Middle School, Liberty Middle School, Sheyenne HS, West Fargo HS</a:t>
            </a:r>
          </a:p>
          <a:p>
            <a:r>
              <a:rPr lang="en-US" b="1" dirty="0" smtClean="0"/>
              <a:t>Programs in Elementary School, Middle School, High School, College </a:t>
            </a:r>
            <a:endParaRPr lang="en-US" b="1" dirty="0" smtClean="0"/>
          </a:p>
          <a:p>
            <a:pPr marL="0" indent="0">
              <a:buNone/>
            </a:pPr>
            <a:endParaRPr lang="en-US" b="1" dirty="0" smtClean="0"/>
          </a:p>
          <a:p>
            <a:pPr marL="0" indent="0" algn="ctr">
              <a:buNone/>
            </a:pPr>
            <a:r>
              <a:rPr lang="en-US" i="1" dirty="0" smtClean="0"/>
              <a:t>“To </a:t>
            </a:r>
            <a:r>
              <a:rPr lang="en-US" i="1" dirty="0" smtClean="0"/>
              <a:t>close the achievement gap by preparing all students for college readiness and success in a global society</a:t>
            </a:r>
            <a:r>
              <a:rPr lang="en-US" dirty="0" smtClean="0"/>
              <a:t>.”</a:t>
            </a:r>
            <a:endParaRPr lang="en-US" dirty="0"/>
          </a:p>
        </p:txBody>
      </p:sp>
    </p:spTree>
    <p:extLst>
      <p:ext uri="{BB962C8B-B14F-4D97-AF65-F5344CB8AC3E}">
        <p14:creationId xmlns:p14="http://schemas.microsoft.com/office/powerpoint/2010/main" val="3153446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t>
            </a:r>
            <a:endParaRPr lang="en-US" dirty="0"/>
          </a:p>
        </p:txBody>
      </p:sp>
      <p:sp>
        <p:nvSpPr>
          <p:cNvPr id="3" name="Content Placeholder 2"/>
          <p:cNvSpPr>
            <a:spLocks noGrp="1"/>
          </p:cNvSpPr>
          <p:nvPr>
            <p:ph idx="1"/>
          </p:nvPr>
        </p:nvSpPr>
        <p:spPr>
          <a:xfrm>
            <a:off x="426845" y="421181"/>
            <a:ext cx="3224581" cy="4659471"/>
          </a:xfrm>
        </p:spPr>
        <p:txBody>
          <a:bodyPr/>
          <a:lstStyle/>
          <a:p>
            <a:r>
              <a:rPr lang="en-US" dirty="0" smtClean="0"/>
              <a:t>Note-taking</a:t>
            </a:r>
          </a:p>
          <a:p>
            <a:r>
              <a:rPr lang="en-US" dirty="0" smtClean="0"/>
              <a:t>Tutorials </a:t>
            </a:r>
          </a:p>
          <a:p>
            <a:r>
              <a:rPr lang="en-US" dirty="0" smtClean="0"/>
              <a:t>Tutors </a:t>
            </a:r>
          </a:p>
          <a:p>
            <a:r>
              <a:rPr lang="en-US" dirty="0" smtClean="0"/>
              <a:t>Lesson Plans</a:t>
            </a:r>
          </a:p>
          <a:p>
            <a:r>
              <a:rPr lang="en-US" dirty="0" smtClean="0"/>
              <a:t>Critical Thinking</a:t>
            </a:r>
          </a:p>
          <a:p>
            <a:pPr marL="0" indent="0">
              <a:buNone/>
            </a:pPr>
            <a:r>
              <a:rPr lang="en-US" dirty="0"/>
              <a:t> </a:t>
            </a:r>
            <a:r>
              <a:rPr lang="en-US" dirty="0" smtClean="0"/>
              <a:t>   and Questioning</a:t>
            </a:r>
          </a:p>
          <a:p>
            <a:r>
              <a:rPr lang="en-US" dirty="0" smtClean="0"/>
              <a:t>Accountability</a:t>
            </a:r>
          </a:p>
          <a:p>
            <a:r>
              <a:rPr lang="en-US" dirty="0" smtClean="0"/>
              <a:t>Sense of Belonging </a:t>
            </a:r>
          </a:p>
        </p:txBody>
      </p:sp>
      <p:pic>
        <p:nvPicPr>
          <p:cNvPr id="4" name="Picture 3"/>
          <p:cNvPicPr>
            <a:picLocks noChangeAspect="1"/>
          </p:cNvPicPr>
          <p:nvPr/>
        </p:nvPicPr>
        <p:blipFill>
          <a:blip r:embed="rId2"/>
          <a:stretch>
            <a:fillRect/>
          </a:stretch>
        </p:blipFill>
        <p:spPr>
          <a:xfrm>
            <a:off x="3298631" y="1067061"/>
            <a:ext cx="5351455" cy="4013591"/>
          </a:xfrm>
          <a:prstGeom prst="rect">
            <a:avLst/>
          </a:prstGeom>
        </p:spPr>
      </p:pic>
    </p:spTree>
    <p:extLst>
      <p:ext uri="{BB962C8B-B14F-4D97-AF65-F5344CB8AC3E}">
        <p14:creationId xmlns:p14="http://schemas.microsoft.com/office/powerpoint/2010/main" val="241353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Excuses University</a:t>
            </a:r>
            <a:endParaRPr lang="en-US" dirty="0"/>
          </a:p>
        </p:txBody>
      </p:sp>
      <p:sp>
        <p:nvSpPr>
          <p:cNvPr id="3" name="Content Placeholder 2"/>
          <p:cNvSpPr>
            <a:spLocks noGrp="1"/>
          </p:cNvSpPr>
          <p:nvPr>
            <p:ph idx="1"/>
          </p:nvPr>
        </p:nvSpPr>
        <p:spPr>
          <a:xfrm>
            <a:off x="762000" y="685799"/>
            <a:ext cx="7543800" cy="4994654"/>
          </a:xfrm>
        </p:spPr>
        <p:txBody>
          <a:bodyPr>
            <a:normAutofit lnSpcReduction="10000"/>
          </a:bodyPr>
          <a:lstStyle/>
          <a:p>
            <a:r>
              <a:rPr lang="en-US" b="1" dirty="0" smtClean="0"/>
              <a:t>National Program</a:t>
            </a:r>
          </a:p>
          <a:p>
            <a:pPr lvl="1"/>
            <a:r>
              <a:rPr lang="en-US" dirty="0" smtClean="0"/>
              <a:t>every </a:t>
            </a:r>
            <a:r>
              <a:rPr lang="en-US" dirty="0"/>
              <a:t>student is capable of learning and going to college if that’s what they choose, no </a:t>
            </a:r>
            <a:r>
              <a:rPr lang="en-US" dirty="0" smtClean="0"/>
              <a:t>excuses</a:t>
            </a:r>
          </a:p>
          <a:p>
            <a:pPr lvl="1"/>
            <a:r>
              <a:rPr lang="en-US" dirty="0"/>
              <a:t>No Excuses University is a network of schools that collaborate and decide how to prepare each student for college </a:t>
            </a:r>
            <a:endParaRPr lang="en-US" dirty="0" smtClean="0"/>
          </a:p>
          <a:p>
            <a:r>
              <a:rPr lang="en-US" b="1" dirty="0" smtClean="0"/>
              <a:t>200 schools nation wide</a:t>
            </a:r>
          </a:p>
          <a:p>
            <a:r>
              <a:rPr lang="en-US" b="1" dirty="0" smtClean="0"/>
              <a:t>Apply </a:t>
            </a:r>
          </a:p>
          <a:p>
            <a:pPr lvl="1"/>
            <a:r>
              <a:rPr lang="en-US" dirty="0" smtClean="0"/>
              <a:t>receive staff development and on site training</a:t>
            </a:r>
          </a:p>
          <a:p>
            <a:pPr lvl="1"/>
            <a:r>
              <a:rPr lang="en-US" dirty="0"/>
              <a:t>m</a:t>
            </a:r>
            <a:r>
              <a:rPr lang="en-US" dirty="0" smtClean="0"/>
              <a:t>ust implement their Six Exceptional Steps</a:t>
            </a:r>
          </a:p>
          <a:p>
            <a:pPr lvl="2"/>
            <a:r>
              <a:rPr lang="en-US" dirty="0"/>
              <a:t>Culture of Universal Achievement, Collaboration, Standards Alignment, Assessment, Data Management, Interventions </a:t>
            </a:r>
            <a:endParaRPr lang="en-US" dirty="0" smtClean="0"/>
          </a:p>
          <a:p>
            <a:pPr marL="0" indent="0">
              <a:buNone/>
            </a:pPr>
            <a:r>
              <a:rPr lang="en-US" dirty="0"/>
              <a:t>	</a:t>
            </a:r>
          </a:p>
        </p:txBody>
      </p:sp>
    </p:spTree>
    <p:extLst>
      <p:ext uri="{BB962C8B-B14F-4D97-AF65-F5344CB8AC3E}">
        <p14:creationId xmlns:p14="http://schemas.microsoft.com/office/powerpoint/2010/main" val="4208114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Role </a:t>
            </a:r>
            <a:endParaRPr lang="en-US" dirty="0"/>
          </a:p>
        </p:txBody>
      </p:sp>
      <p:sp>
        <p:nvSpPr>
          <p:cNvPr id="3" name="Content Placeholder 2"/>
          <p:cNvSpPr>
            <a:spLocks noGrp="1"/>
          </p:cNvSpPr>
          <p:nvPr>
            <p:ph idx="1"/>
          </p:nvPr>
        </p:nvSpPr>
        <p:spPr>
          <a:xfrm>
            <a:off x="762000" y="1003341"/>
            <a:ext cx="3154022" cy="4341930"/>
          </a:xfrm>
        </p:spPr>
        <p:txBody>
          <a:bodyPr>
            <a:noAutofit/>
          </a:bodyPr>
          <a:lstStyle/>
          <a:p>
            <a:r>
              <a:rPr lang="en-US" sz="2800" dirty="0" smtClean="0"/>
              <a:t>School wide</a:t>
            </a:r>
          </a:p>
          <a:p>
            <a:r>
              <a:rPr lang="en-US" sz="2800" dirty="0" smtClean="0"/>
              <a:t>Each classroom collaborates with a different University</a:t>
            </a:r>
          </a:p>
          <a:p>
            <a:r>
              <a:rPr lang="en-US" sz="2800" dirty="0" smtClean="0"/>
              <a:t>Monthly Goals and College Fair </a:t>
            </a:r>
          </a:p>
          <a:p>
            <a:r>
              <a:rPr lang="en-US" sz="2800" dirty="0" smtClean="0"/>
              <a:t>School Spirit</a:t>
            </a:r>
          </a:p>
          <a:p>
            <a:r>
              <a:rPr lang="en-US" sz="2800" dirty="0"/>
              <a:t>Student lead conferences</a:t>
            </a:r>
          </a:p>
          <a:p>
            <a:endParaRPr lang="en-US" sz="2800" dirty="0" smtClean="0"/>
          </a:p>
          <a:p>
            <a:endParaRPr lang="en-US" sz="2800" dirty="0"/>
          </a:p>
        </p:txBody>
      </p:sp>
      <p:pic>
        <p:nvPicPr>
          <p:cNvPr id="5" name="Picture 4" descr="izzy.jpg"/>
          <p:cNvPicPr>
            <a:picLocks noChangeAspect="1"/>
          </p:cNvPicPr>
          <p:nvPr/>
        </p:nvPicPr>
        <p:blipFill rotWithShape="1">
          <a:blip r:embed="rId3" cstate="print">
            <a:extLst>
              <a:ext uri="{28A0092B-C50C-407E-A947-70E740481C1C}">
                <a14:useLocalDpi xmlns:a14="http://schemas.microsoft.com/office/drawing/2010/main" val="0"/>
              </a:ext>
            </a:extLst>
          </a:blip>
          <a:srcRect l="2689" r="10887"/>
          <a:stretch/>
        </p:blipFill>
        <p:spPr>
          <a:xfrm>
            <a:off x="3916022" y="1955962"/>
            <a:ext cx="4533413" cy="3934214"/>
          </a:xfrm>
          <a:prstGeom prst="rect">
            <a:avLst/>
          </a:prstGeom>
        </p:spPr>
      </p:pic>
    </p:spTree>
    <p:extLst>
      <p:ext uri="{BB962C8B-B14F-4D97-AF65-F5344CB8AC3E}">
        <p14:creationId xmlns:p14="http://schemas.microsoft.com/office/powerpoint/2010/main" val="620923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128</TotalTime>
  <Words>534</Words>
  <Application>Microsoft Macintosh PowerPoint</Application>
  <PresentationFormat>On-screen Show (4:3)</PresentationFormat>
  <Paragraphs>64</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Promoting  Self-Efficacy  on the Journey to  College &amp; Career Readiness</vt:lpstr>
      <vt:lpstr>Self-Efficacy</vt:lpstr>
      <vt:lpstr>Why is it important?</vt:lpstr>
      <vt:lpstr>Wachter Enrichment Day</vt:lpstr>
      <vt:lpstr> AVID: Advancement Via Individual Determination</vt:lpstr>
      <vt:lpstr>Structure </vt:lpstr>
      <vt:lpstr>No Excuses University</vt:lpstr>
      <vt:lpstr>Our Role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Zebroski</dc:creator>
  <cp:lastModifiedBy>Cate Zebroski</cp:lastModifiedBy>
  <cp:revision>16</cp:revision>
  <dcterms:created xsi:type="dcterms:W3CDTF">2015-04-10T00:04:53Z</dcterms:created>
  <dcterms:modified xsi:type="dcterms:W3CDTF">2015-04-13T03:47:15Z</dcterms:modified>
</cp:coreProperties>
</file>